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7" r:id="rId24"/>
    <p:sldId id="268" r:id="rId25"/>
    <p:sldId id="269" r:id="rId26"/>
    <p:sldId id="270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0564-8691-4FC8-B408-93F1C90D7FF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A764-BCDB-46DC-8AEF-676649466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E1B0F7-9EBB-455F-B46E-8DAF296E066E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5B0102-1B3E-42D8-8C3F-EB82C2AFC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lifereal.ucoz.ru/_pu/0/s54403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teka.bsu.edu.ru/chel/risunki/skil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diesel.elcat.kg/uploads/monthly_04_2013/post-2073-1365101833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oscmed.ru/netcat_files/Image/joint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ir-spb.com/photo/2054878077_29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e.shram.kiev.ua/img/health/anatomy/229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hyperlink" Target="http://www.likar.info/pictures/wiki/23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pro373.ru/abprk/kasyan_manualnaya_terapiya_video_1861_10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.encyc.yandex.net/illustrations/anatomy/pictures/01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shram.kiev.ua/img/health/anatomy/236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one-surgery.ru/images/uploads/fs1_88-89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hyperlink" Target="http://img.encyc.yandex.net/illustrations/anatomy/pictures/02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rtopedja.ru/wp-content/uploads/2009/09/lopatka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pro373.ru/abprk/artrit_kolennyh_sustavov_12131_107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hyperlink" Target="http://medinfo.ua/images/anatomy/21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travmaorto.ru/files/image/ANATOMY_upper_limb/38_cr.jpg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ro373.ru/abprk/uprazhneniya_dlya_bolnyh_osteohondrozom_12165_102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hyperlink" Target="http://pro373.ru/abprk/otek_sustava_ruki_14081_103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medinfo.ua/images/anatomy/202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alka.ru/i/anatomy/49_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dug.ru/common/data/pub/images/articles/76598/normal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stomsovet.ru/patients/images/zub11.jpg" TargetMode="Externa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1.liveinternet.ru/images/attach/c/7/98/589/98589395_view.jpg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xreferat.ru/image/55/1307958104_4.png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likar.info/pictures/wiki/278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liak.ru/image/image/medicina-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biomedic.com.ua/photos/atlas_anatomii_cheloveka/tazovaya_kost_os_coxae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igestweb.ru/uploads/posted/id_5543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ortopedja.ru/wp-content/uploads/2009/09/lopat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dybuild.ru/img/obychno-razryv-perednej-krestoobraznoj-svjazki-voznikaet-1097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pro373.ru/abprk/koksartroz_operaciya_13651_102.jpg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Соединение костей. Суставы.</a:t>
            </a:r>
            <a:endParaRPr lang="ru-RU" b="1" dirty="0"/>
          </a:p>
        </p:txBody>
      </p:sp>
      <p:pic>
        <p:nvPicPr>
          <p:cNvPr id="4" name="Рисунок 3" descr="http://lifereal.ucoz.ru/_pu/0/s54403017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1928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iesel.elcat.kg/uploads/monthly_04_2013/post-2073-1365101833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928802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apteka.bsu.edu.ru/chel/risunki/skil.jpg">
            <a:hlinkClick r:id="rId6" tgtFrame="_blank"/>
          </p:cNvPr>
          <p:cNvPicPr>
            <a:picLocks noGrp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 bwMode="auto">
          <a:xfrm>
            <a:off x="3143240" y="2143116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oscmed.ru/netcat_files/Image/joints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67866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796908"/>
          </a:xfrm>
        </p:spPr>
        <p:txBody>
          <a:bodyPr/>
          <a:lstStyle/>
          <a:p>
            <a:r>
              <a:rPr lang="ru-RU" b="1" dirty="0" smtClean="0"/>
              <a:t>Соединение костей туловища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Позвоночный столб имеет все виды соединений – </a:t>
            </a:r>
          </a:p>
          <a:p>
            <a:pPr>
              <a:buNone/>
            </a:pPr>
            <a:r>
              <a:rPr lang="ru-RU" sz="2000" b="1" dirty="0" smtClean="0"/>
              <a:t>непрерывные </a:t>
            </a:r>
            <a:r>
              <a:rPr lang="ru-RU" sz="2000" b="1" dirty="0" smtClean="0">
                <a:solidFill>
                  <a:srgbClr val="FF0000"/>
                </a:solidFill>
              </a:rPr>
              <a:t>фиброзные</a:t>
            </a:r>
            <a:r>
              <a:rPr lang="ru-RU" sz="2000" b="1" dirty="0" smtClean="0"/>
              <a:t> (длинные и короткие связки,</a:t>
            </a:r>
          </a:p>
          <a:p>
            <a:pPr>
              <a:buNone/>
            </a:pPr>
            <a:r>
              <a:rPr lang="ru-RU" sz="2000" b="1" dirty="0" smtClean="0"/>
              <a:t>передняя и задняя </a:t>
            </a:r>
            <a:r>
              <a:rPr lang="ru-RU" sz="2000" b="1" dirty="0" err="1" smtClean="0"/>
              <a:t>атланто-затылочные</a:t>
            </a:r>
            <a:r>
              <a:rPr lang="ru-RU" sz="2000" b="1" dirty="0" smtClean="0"/>
              <a:t> мембраны),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хрящевые</a:t>
            </a:r>
            <a:r>
              <a:rPr lang="ru-RU" sz="2000" b="1" dirty="0" smtClean="0"/>
              <a:t> (межпозвоночные хрящевые диски и </a:t>
            </a:r>
          </a:p>
          <a:p>
            <a:pPr>
              <a:buNone/>
            </a:pPr>
            <a:r>
              <a:rPr lang="ru-RU" sz="2000" b="1" dirty="0" smtClean="0"/>
              <a:t>хрящевое сращение между позвонками крестца и </a:t>
            </a:r>
          </a:p>
          <a:p>
            <a:pPr>
              <a:buNone/>
            </a:pPr>
            <a:r>
              <a:rPr lang="ru-RU" sz="2000" b="1" dirty="0" smtClean="0"/>
              <a:t>копчика у детей и подростков), костное сращение </a:t>
            </a:r>
          </a:p>
          <a:p>
            <a:pPr>
              <a:buNone/>
            </a:pPr>
            <a:r>
              <a:rPr lang="ru-RU" sz="2000" b="1" dirty="0" smtClean="0"/>
              <a:t>(между позвонками крестца и копчика у взрослых).</a:t>
            </a:r>
          </a:p>
          <a:p>
            <a:pPr>
              <a:buNone/>
            </a:pPr>
            <a:r>
              <a:rPr lang="ru-RU" sz="2000" b="1" dirty="0" smtClean="0"/>
              <a:t>К подвижным сочленениям относятся </a:t>
            </a:r>
            <a:r>
              <a:rPr lang="ru-RU" sz="2000" b="1" dirty="0" err="1" smtClean="0"/>
              <a:t>атланто</a:t>
            </a:r>
            <a:r>
              <a:rPr lang="ru-RU" sz="2000" b="1" dirty="0" smtClean="0"/>
              <a:t>-</a:t>
            </a:r>
          </a:p>
          <a:p>
            <a:pPr>
              <a:buNone/>
            </a:pPr>
            <a:r>
              <a:rPr lang="ru-RU" sz="2000" b="1" dirty="0" smtClean="0"/>
              <a:t>затылочные, атлантоосевой, межпозвоночные, </a:t>
            </a:r>
          </a:p>
          <a:p>
            <a:pPr>
              <a:buNone/>
            </a:pPr>
            <a:r>
              <a:rPr lang="ru-RU" sz="2000" b="1" dirty="0" smtClean="0"/>
              <a:t>позвоночно-реберные, подвздошно-крестцовые, </a:t>
            </a:r>
          </a:p>
          <a:p>
            <a:pPr>
              <a:buNone/>
            </a:pPr>
            <a:r>
              <a:rPr lang="ru-RU" sz="2000" b="1" dirty="0" smtClean="0"/>
              <a:t>крестцово-копчиковые суставы. </a:t>
            </a:r>
            <a:r>
              <a:rPr lang="ru-RU" sz="2000" b="1" dirty="0" smtClean="0">
                <a:solidFill>
                  <a:srgbClr val="FF0000"/>
                </a:solidFill>
              </a:rPr>
              <a:t>Длинных связок три: </a:t>
            </a:r>
          </a:p>
          <a:p>
            <a:pPr>
              <a:buNone/>
            </a:pPr>
            <a:r>
              <a:rPr lang="ru-RU" sz="2000" b="1" dirty="0" smtClean="0"/>
              <a:t>продольные передняя и задняя и </a:t>
            </a:r>
            <a:r>
              <a:rPr lang="ru-RU" sz="2000" b="1" dirty="0" err="1" smtClean="0"/>
              <a:t>надостистая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Короткие связки</a:t>
            </a:r>
          </a:p>
          <a:p>
            <a:pPr>
              <a:buNone/>
            </a:pPr>
            <a:r>
              <a:rPr lang="ru-RU" sz="2000" b="1" dirty="0" smtClean="0"/>
              <a:t> – </a:t>
            </a:r>
            <a:r>
              <a:rPr lang="ru-RU" sz="2000" b="1" dirty="0" err="1" smtClean="0"/>
              <a:t>межостистые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межпоперечные</a:t>
            </a:r>
            <a:r>
              <a:rPr lang="ru-RU" sz="2000" b="1" dirty="0" smtClean="0"/>
              <a:t> и желтые. </a:t>
            </a:r>
            <a:r>
              <a:rPr lang="ru-RU" sz="2000" b="1" dirty="0" smtClean="0">
                <a:solidFill>
                  <a:srgbClr val="FF0000"/>
                </a:solidFill>
              </a:rPr>
              <a:t>Передняя и задняя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атлантозатылочные мембраны</a:t>
            </a:r>
            <a:r>
              <a:rPr lang="ru-RU" sz="2000" b="1" dirty="0" smtClean="0"/>
              <a:t> связывают дуги атланта с  </a:t>
            </a:r>
          </a:p>
          <a:p>
            <a:pPr>
              <a:buNone/>
            </a:pPr>
            <a:r>
              <a:rPr lang="ru-RU" sz="2000" b="1" dirty="0" smtClean="0"/>
              <a:t> затылочной костью.</a:t>
            </a:r>
            <a:endParaRPr lang="ru-RU" sz="2000" b="1" dirty="0"/>
          </a:p>
        </p:txBody>
      </p:sp>
      <p:pic>
        <p:nvPicPr>
          <p:cNvPr id="6" name="Рисунок 5" descr="http://www.mir-spb.com/photo/2054878077_29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214422"/>
            <a:ext cx="1076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Соединения позвоночного столба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Атлантозатылочный сустав</a:t>
            </a:r>
            <a:endParaRPr lang="ru-RU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Атлантоосевой сустав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142844" y="785794"/>
            <a:ext cx="4337716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b="1" dirty="0" smtClean="0"/>
              <a:t>Комбинированный </a:t>
            </a:r>
          </a:p>
          <a:p>
            <a:pPr>
              <a:buNone/>
            </a:pPr>
            <a:r>
              <a:rPr lang="ru-RU" sz="2100" b="1" dirty="0" smtClean="0"/>
              <a:t>эллипсовидный, </a:t>
            </a:r>
          </a:p>
          <a:p>
            <a:pPr>
              <a:buNone/>
            </a:pPr>
            <a:r>
              <a:rPr lang="ru-RU" sz="2100" b="1" dirty="0" smtClean="0"/>
              <a:t>образованный </a:t>
            </a:r>
          </a:p>
          <a:p>
            <a:pPr>
              <a:buNone/>
            </a:pPr>
            <a:r>
              <a:rPr lang="ru-RU" sz="2100" b="1" dirty="0" smtClean="0"/>
              <a:t>мыщелками затылочной </a:t>
            </a:r>
          </a:p>
          <a:p>
            <a:pPr>
              <a:buNone/>
            </a:pPr>
            <a:r>
              <a:rPr lang="ru-RU" sz="2100" b="1" dirty="0" smtClean="0"/>
              <a:t>кости и верхними </a:t>
            </a:r>
          </a:p>
          <a:p>
            <a:pPr>
              <a:buNone/>
            </a:pPr>
            <a:r>
              <a:rPr lang="ru-RU" sz="2100" b="1" dirty="0" smtClean="0"/>
              <a:t>суставными </a:t>
            </a:r>
          </a:p>
          <a:p>
            <a:pPr>
              <a:buNone/>
            </a:pPr>
            <a:r>
              <a:rPr lang="ru-RU" sz="2100" b="1" dirty="0" smtClean="0"/>
              <a:t>ямками атланта. Вокруг</a:t>
            </a:r>
          </a:p>
          <a:p>
            <a:pPr>
              <a:buNone/>
            </a:pPr>
            <a:r>
              <a:rPr lang="ru-RU" sz="2100" b="1" dirty="0" smtClean="0"/>
              <a:t>фронтальной оси </a:t>
            </a:r>
          </a:p>
          <a:p>
            <a:pPr>
              <a:buNone/>
            </a:pPr>
            <a:r>
              <a:rPr lang="ru-RU" sz="2100" b="1" dirty="0" smtClean="0"/>
              <a:t>совершаются </a:t>
            </a:r>
            <a:r>
              <a:rPr lang="ru-RU" sz="2100" b="1" dirty="0" err="1" smtClean="0"/>
              <a:t>кивательные</a:t>
            </a:r>
            <a:endParaRPr lang="ru-RU" sz="2100" b="1" dirty="0" smtClean="0"/>
          </a:p>
          <a:p>
            <a:pPr>
              <a:buNone/>
            </a:pPr>
            <a:r>
              <a:rPr lang="ru-RU" sz="2100" b="1" dirty="0" smtClean="0"/>
              <a:t>движения – сгибание </a:t>
            </a:r>
          </a:p>
          <a:p>
            <a:pPr>
              <a:buNone/>
            </a:pPr>
            <a:r>
              <a:rPr lang="ru-RU" sz="2100" b="1" dirty="0" smtClean="0"/>
              <a:t>вперед и разгибание </a:t>
            </a:r>
          </a:p>
          <a:p>
            <a:pPr>
              <a:buNone/>
            </a:pPr>
            <a:r>
              <a:rPr lang="ru-RU" sz="2100" b="1" dirty="0" smtClean="0"/>
              <a:t>назад. Вокруг</a:t>
            </a:r>
          </a:p>
          <a:p>
            <a:pPr>
              <a:buNone/>
            </a:pPr>
            <a:r>
              <a:rPr lang="ru-RU" sz="2100" b="1" dirty="0" smtClean="0"/>
              <a:t>сагиттальной оси </a:t>
            </a:r>
          </a:p>
          <a:p>
            <a:pPr>
              <a:buNone/>
            </a:pPr>
            <a:r>
              <a:rPr lang="ru-RU" sz="2100" b="1" dirty="0" smtClean="0"/>
              <a:t>совершаются боковые </a:t>
            </a:r>
          </a:p>
          <a:p>
            <a:pPr>
              <a:buNone/>
            </a:pPr>
            <a:r>
              <a:rPr lang="ru-RU" sz="2100" b="1" dirty="0" smtClean="0"/>
              <a:t>наклоны с отведением</a:t>
            </a:r>
          </a:p>
          <a:p>
            <a:pPr>
              <a:buNone/>
            </a:pPr>
            <a:r>
              <a:rPr lang="ru-RU" sz="2100" b="1" dirty="0" smtClean="0"/>
              <a:t>и приведением головы </a:t>
            </a:r>
          </a:p>
          <a:p>
            <a:pPr>
              <a:buNone/>
            </a:pPr>
            <a:r>
              <a:rPr lang="ru-RU" sz="2100" b="1" dirty="0" smtClean="0"/>
              <a:t>к срединной линии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"/>
          </p:nvPr>
        </p:nvSpPr>
        <p:spPr>
          <a:xfrm>
            <a:off x="5286380" y="785794"/>
            <a:ext cx="3643338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      </a:t>
            </a:r>
            <a:r>
              <a:rPr lang="ru-RU" sz="1800" b="1" dirty="0" smtClean="0"/>
              <a:t>Комбинированный:  </a:t>
            </a:r>
          </a:p>
          <a:p>
            <a:pPr>
              <a:buNone/>
            </a:pPr>
            <a:r>
              <a:rPr lang="ru-RU" sz="1800" b="1" dirty="0" smtClean="0"/>
              <a:t>      Срединный атлантоосевой сустав  цилиндрический, образован суставными поверхностями зуба осевого позвонка, ямками передней дуги и поперечной связки атланта, натянутой между латеральными массами позади зуба. Вокруг продольной оси совершаются повороты атланта вместе с черепом вокруг зуба. </a:t>
            </a:r>
          </a:p>
          <a:p>
            <a:r>
              <a:rPr lang="ru-RU" sz="1800" b="1" dirty="0" smtClean="0"/>
              <a:t> Латеральных атлантоосевых суставов два, они парные, плоские, образованы нижними суставными поверхностями атланта и верхней суставной поверхностью на теле осевого позвонка. Движение – скольжение вокруг всех осей. </a:t>
            </a:r>
            <a:endParaRPr lang="ru-RU" sz="1800" b="1" dirty="0"/>
          </a:p>
        </p:txBody>
      </p:sp>
      <p:pic>
        <p:nvPicPr>
          <p:cNvPr id="20" name="Рисунок 19" descr="http://de.shram.kiev.ua/img/health/anatomy/229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857232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14" descr="http://www.likar.info/pictures/wiki/230.jpg">
            <a:hlinkClick r:id="rId4" tgtFrame="_blank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429000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Соединения позвоночного столба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28278"/>
            <a:ext cx="4000528" cy="457516"/>
          </a:xfrm>
        </p:spPr>
        <p:txBody>
          <a:bodyPr/>
          <a:lstStyle/>
          <a:p>
            <a:pPr algn="ctr"/>
            <a:r>
              <a:rPr lang="ru-RU" b="1" dirty="0" smtClean="0"/>
              <a:t>Реберно-позвоночные суставы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457516"/>
          </a:xfrm>
        </p:spPr>
        <p:txBody>
          <a:bodyPr/>
          <a:lstStyle/>
          <a:p>
            <a:pPr algn="ctr"/>
            <a:r>
              <a:rPr lang="ru-RU" b="1" dirty="0" smtClean="0"/>
              <a:t>Крестцово-копчиковый сустав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785794"/>
            <a:ext cx="4214842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Делятся на суставы головки ребра и </a:t>
            </a:r>
          </a:p>
          <a:p>
            <a:pPr>
              <a:buNone/>
            </a:pPr>
            <a:r>
              <a:rPr lang="ru-RU" sz="1800" b="1" dirty="0" smtClean="0"/>
              <a:t>реберно-поперечные</a:t>
            </a:r>
            <a:r>
              <a:rPr lang="ru-RU" sz="1800" dirty="0" smtClean="0"/>
              <a:t>. </a:t>
            </a:r>
            <a:r>
              <a:rPr lang="ru-RU" sz="1800" b="1" dirty="0" smtClean="0"/>
              <a:t>Сустав  головки</a:t>
            </a:r>
          </a:p>
          <a:p>
            <a:pPr>
              <a:buNone/>
            </a:pPr>
            <a:r>
              <a:rPr lang="ru-RU" sz="1800" b="1" dirty="0" smtClean="0"/>
              <a:t>ребра образован двумя реберными </a:t>
            </a:r>
          </a:p>
          <a:p>
            <a:pPr>
              <a:buNone/>
            </a:pPr>
            <a:r>
              <a:rPr lang="ru-RU" sz="1800" b="1" dirty="0" err="1" smtClean="0"/>
              <a:t>полуямками</a:t>
            </a:r>
            <a:r>
              <a:rPr lang="ru-RU" sz="1800" b="1" dirty="0" smtClean="0"/>
              <a:t> двух смежных грудных </a:t>
            </a:r>
          </a:p>
          <a:p>
            <a:pPr>
              <a:buNone/>
            </a:pPr>
            <a:r>
              <a:rPr lang="ru-RU" sz="1800" b="1" dirty="0" smtClean="0"/>
              <a:t>позвонков и головкой ребра.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Реберно-поперечный </a:t>
            </a:r>
            <a:r>
              <a:rPr lang="en-US" sz="1800" b="1" dirty="0" smtClean="0"/>
              <a:t> </a:t>
            </a:r>
            <a:r>
              <a:rPr lang="ru-RU" sz="1800" b="1" dirty="0" smtClean="0"/>
              <a:t>сустав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образован </a:t>
            </a:r>
          </a:p>
          <a:p>
            <a:pPr>
              <a:buNone/>
            </a:pPr>
            <a:r>
              <a:rPr lang="ru-RU" sz="1800" b="1" dirty="0" smtClean="0"/>
              <a:t>суставной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поверхностью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бугорка ребра и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реберной ямкой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поперечного </a:t>
            </a:r>
          </a:p>
          <a:p>
            <a:pPr>
              <a:buNone/>
            </a:pPr>
            <a:r>
              <a:rPr lang="ru-RU" sz="1800" b="1" dirty="0" smtClean="0"/>
              <a:t>отростка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грудного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позвонка.</a:t>
            </a:r>
            <a:endParaRPr lang="ru-RU" sz="1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857232"/>
            <a:ext cx="4500594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Представлен соединением верхушки </a:t>
            </a:r>
          </a:p>
          <a:p>
            <a:pPr>
              <a:buNone/>
            </a:pPr>
            <a:r>
              <a:rPr lang="ru-RU" sz="1800" b="1" dirty="0" smtClean="0"/>
              <a:t>крестца с </a:t>
            </a:r>
            <a:r>
              <a:rPr lang="en-US" sz="1800" b="1" dirty="0" smtClean="0"/>
              <a:t>I</a:t>
            </a:r>
            <a:r>
              <a:rPr lang="ru-RU" sz="1800" b="1" dirty="0" smtClean="0"/>
              <a:t> копчиковым позвонком. </a:t>
            </a:r>
          </a:p>
          <a:p>
            <a:pPr>
              <a:buNone/>
            </a:pPr>
            <a:r>
              <a:rPr lang="ru-RU" sz="1800" b="1" dirty="0" smtClean="0"/>
              <a:t>Между суставными поверхностями </a:t>
            </a:r>
          </a:p>
          <a:p>
            <a:pPr>
              <a:buNone/>
            </a:pPr>
            <a:r>
              <a:rPr lang="ru-RU" sz="1800" b="1" dirty="0" smtClean="0"/>
              <a:t>находится хрящевой диск с щелевидной </a:t>
            </a:r>
          </a:p>
          <a:p>
            <a:pPr>
              <a:buNone/>
            </a:pPr>
            <a:r>
              <a:rPr lang="ru-RU" sz="1800" b="1" dirty="0" smtClean="0"/>
              <a:t>полостью в центре. Сустав укреплен </a:t>
            </a:r>
          </a:p>
          <a:p>
            <a:pPr>
              <a:buNone/>
            </a:pPr>
            <a:r>
              <a:rPr lang="ru-RU" sz="1800" b="1" dirty="0" smtClean="0"/>
              <a:t>рядом парных латеральных,</a:t>
            </a:r>
          </a:p>
          <a:p>
            <a:pPr>
              <a:buNone/>
            </a:pPr>
            <a:r>
              <a:rPr lang="ru-RU" sz="1800" b="1" dirty="0" smtClean="0"/>
              <a:t>вентральных, поверхностных</a:t>
            </a:r>
          </a:p>
          <a:p>
            <a:pPr>
              <a:buNone/>
            </a:pPr>
            <a:r>
              <a:rPr lang="ru-RU" sz="1800" b="1" dirty="0" smtClean="0"/>
              <a:t>и глубоких дорсальных </a:t>
            </a:r>
          </a:p>
          <a:p>
            <a:pPr>
              <a:buNone/>
            </a:pPr>
            <a:r>
              <a:rPr lang="ru-RU" sz="1800" b="1" dirty="0" smtClean="0"/>
              <a:t>крестцово-копчиковых  связок, </a:t>
            </a:r>
          </a:p>
          <a:p>
            <a:pPr>
              <a:buNone/>
            </a:pPr>
            <a:r>
              <a:rPr lang="ru-RU" sz="1800" b="1" dirty="0" smtClean="0"/>
              <a:t>являющихся  продолжением </a:t>
            </a:r>
          </a:p>
          <a:p>
            <a:pPr>
              <a:buNone/>
            </a:pPr>
            <a:r>
              <a:rPr lang="ru-RU" sz="1800" b="1" dirty="0" smtClean="0"/>
              <a:t>связок позвоночного столба. </a:t>
            </a:r>
          </a:p>
          <a:p>
            <a:pPr>
              <a:buNone/>
            </a:pPr>
            <a:r>
              <a:rPr lang="ru-RU" sz="1800" b="1" dirty="0" smtClean="0"/>
              <a:t>Этот сустав обладает определенной </a:t>
            </a:r>
          </a:p>
          <a:p>
            <a:pPr>
              <a:buNone/>
            </a:pPr>
            <a:r>
              <a:rPr lang="ru-RU" sz="1800" b="1" dirty="0" smtClean="0"/>
              <a:t>подвижностью: во время родов копчик </a:t>
            </a:r>
          </a:p>
          <a:p>
            <a:pPr>
              <a:buNone/>
            </a:pPr>
            <a:r>
              <a:rPr lang="ru-RU" sz="1800" b="1" dirty="0" smtClean="0"/>
              <a:t>отклоняется назад.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8" name="Рисунок 7" descr="http://pro373.ru/abprk/kasyan_manualnaya_terapiya_video_1861_106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643182"/>
            <a:ext cx="10001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armakosha.com/atlas/7xm7qxpg309s__big_7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857496"/>
            <a:ext cx="2257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1538" y="785794"/>
            <a:ext cx="7862150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/>
              <a:t>Ребра образуют соединения с грудными позвонками, грудиной и друг</a:t>
            </a:r>
          </a:p>
          <a:p>
            <a:pPr>
              <a:buNone/>
            </a:pPr>
            <a:r>
              <a:rPr lang="ru-RU" sz="1800" b="1" dirty="0" smtClean="0"/>
              <a:t>с другом. С позвонками ребра соединяются при помощи </a:t>
            </a:r>
            <a:r>
              <a:rPr lang="ru-RU" sz="1800" b="1" dirty="0" err="1" smtClean="0"/>
              <a:t>реберно</a:t>
            </a:r>
            <a:r>
              <a:rPr lang="ru-RU" sz="1800" b="1" dirty="0" smtClean="0"/>
              <a:t>-</a:t>
            </a:r>
          </a:p>
          <a:p>
            <a:pPr>
              <a:buNone/>
            </a:pPr>
            <a:r>
              <a:rPr lang="ru-RU" sz="1800" b="1" dirty="0" smtClean="0"/>
              <a:t>позвоночных суставов. К ним относятся сустав головки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ребра и реберно-поперечный сустав.</a:t>
            </a:r>
            <a:r>
              <a:rPr lang="en-US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Сустав головки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ребра </a:t>
            </a:r>
            <a:r>
              <a:rPr lang="ru-RU" sz="1800" b="1" dirty="0" smtClean="0"/>
              <a:t>образован реберными ямками тел грудных 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позвонков и головкой  ребра.</a:t>
            </a:r>
            <a:r>
              <a:rPr lang="en-US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Реберно-поперечный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сустав  </a:t>
            </a:r>
            <a:r>
              <a:rPr lang="ru-RU" sz="1800" b="1" dirty="0" smtClean="0"/>
              <a:t>образуется бугорком ребра и реберной </a:t>
            </a:r>
            <a:r>
              <a:rPr lang="en-US" sz="1800" b="1" dirty="0" smtClean="0"/>
              <a:t> </a:t>
            </a:r>
            <a:r>
              <a:rPr lang="ru-RU" sz="1800" b="1" dirty="0" smtClean="0"/>
              <a:t>ямкой поперечного </a:t>
            </a:r>
          </a:p>
          <a:p>
            <a:pPr>
              <a:buNone/>
            </a:pPr>
            <a:r>
              <a:rPr lang="ru-RU" sz="1800" b="1" dirty="0" smtClean="0"/>
              <a:t>отростка. Эти суставы комбинированные, функционируют только как 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                                                      </a:t>
            </a:r>
            <a:r>
              <a:rPr lang="ru-RU" sz="1800" b="1" dirty="0" smtClean="0"/>
              <a:t>вращательные.</a:t>
            </a:r>
            <a:r>
              <a:rPr lang="en-US" sz="1800" b="1" dirty="0" smtClean="0"/>
              <a:t> </a:t>
            </a:r>
            <a:r>
              <a:rPr lang="ru-RU" sz="1800" b="1" dirty="0" smtClean="0"/>
              <a:t>Хрящ </a:t>
            </a:r>
            <a:r>
              <a:rPr lang="en-US" sz="1800" b="1" dirty="0" smtClean="0"/>
              <a:t>I </a:t>
            </a:r>
            <a:r>
              <a:rPr lang="ru-RU" sz="1800" b="1" dirty="0" smtClean="0"/>
              <a:t>пары ребер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US" sz="1800" b="1" dirty="0" smtClean="0"/>
              <a:t>                                                            </a:t>
            </a:r>
            <a:r>
              <a:rPr lang="ru-RU" sz="1800" b="1" dirty="0" smtClean="0"/>
              <a:t>непосредственно срастается с грудиной,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                                                      </a:t>
            </a:r>
            <a:r>
              <a:rPr lang="ru-RU" sz="1800" b="1" dirty="0" smtClean="0"/>
              <a:t>образуя 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постоянный синхондроз. 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US" sz="1800" b="1" dirty="0" smtClean="0"/>
              <a:t>                                                            </a:t>
            </a:r>
            <a:r>
              <a:rPr lang="ru-RU" sz="1800" b="1" dirty="0" smtClean="0"/>
              <a:t>Хрящи </a:t>
            </a:r>
            <a:r>
              <a:rPr lang="en-US" sz="1800" b="1" dirty="0" smtClean="0"/>
              <a:t>II </a:t>
            </a:r>
            <a:r>
              <a:rPr lang="ru-RU" sz="1800" b="1" dirty="0" smtClean="0"/>
              <a:t>и</a:t>
            </a:r>
            <a:r>
              <a:rPr lang="en-US" sz="1800" b="1" dirty="0" smtClean="0"/>
              <a:t> III</a:t>
            </a:r>
            <a:r>
              <a:rPr lang="ru-RU" sz="1800" b="1" dirty="0" smtClean="0"/>
              <a:t> пар ребер</a:t>
            </a:r>
            <a:r>
              <a:rPr lang="en-US" sz="1800" b="1" dirty="0" smtClean="0"/>
              <a:t> </a:t>
            </a:r>
            <a:r>
              <a:rPr lang="ru-RU" sz="1800" b="1" dirty="0" smtClean="0"/>
              <a:t>соединяется с 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US" sz="1800" b="1" dirty="0" smtClean="0"/>
              <a:t>                                                            </a:t>
            </a:r>
            <a:r>
              <a:rPr lang="ru-RU" sz="1800" b="1" dirty="0" smtClean="0"/>
              <a:t>грудиной при помощи</a:t>
            </a:r>
            <a:r>
              <a:rPr lang="en-US" sz="1800" b="1" dirty="0" smtClean="0"/>
              <a:t> </a:t>
            </a:r>
            <a:r>
              <a:rPr lang="ru-RU" sz="1800" b="1" dirty="0" err="1" smtClean="0"/>
              <a:t>грудинореберных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                                                    </a:t>
            </a:r>
            <a:r>
              <a:rPr lang="ru-RU" sz="1800" b="1" dirty="0" smtClean="0"/>
              <a:t> </a:t>
            </a:r>
            <a:r>
              <a:rPr lang="en-US" sz="1800" b="1" dirty="0" smtClean="0"/>
              <a:t> </a:t>
            </a:r>
            <a:r>
              <a:rPr lang="ru-RU" sz="1800" b="1" dirty="0" smtClean="0"/>
              <a:t>суставов. Они образованы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передними 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                                                      </a:t>
            </a:r>
            <a:r>
              <a:rPr lang="ru-RU" sz="1800" b="1" dirty="0" smtClean="0"/>
              <a:t>концами реберных хрящей и реберными</a:t>
            </a:r>
          </a:p>
          <a:p>
            <a:pPr>
              <a:buNone/>
            </a:pPr>
            <a:r>
              <a:rPr lang="ru-RU" sz="1800" b="1" dirty="0" smtClean="0"/>
              <a:t>                                        </a:t>
            </a:r>
            <a:r>
              <a:rPr lang="en-US" sz="1800" b="1" dirty="0" smtClean="0"/>
              <a:t>                              </a:t>
            </a:r>
            <a:r>
              <a:rPr lang="ru-RU" sz="1800" b="1" dirty="0" smtClean="0"/>
              <a:t>вырезками на грудине. Передние концы 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                                                     </a:t>
            </a:r>
            <a:r>
              <a:rPr lang="ru-RU" sz="1800" b="1" dirty="0" smtClean="0"/>
              <a:t>ложных</a:t>
            </a:r>
            <a:r>
              <a:rPr lang="en-US" sz="1800" b="1" dirty="0" smtClean="0"/>
              <a:t> </a:t>
            </a:r>
            <a:r>
              <a:rPr lang="ru-RU" sz="1800" b="1" dirty="0" smtClean="0"/>
              <a:t>ребер с грудиной  </a:t>
            </a:r>
          </a:p>
          <a:p>
            <a:pPr>
              <a:buNone/>
            </a:pPr>
            <a:r>
              <a:rPr lang="ru-RU" sz="1800" b="1" dirty="0" smtClean="0"/>
              <a:t>непосредственно не соединяются, а образуют реберную дугу.</a:t>
            </a:r>
            <a:endParaRPr lang="ru-RU" sz="1800" b="1" dirty="0"/>
          </a:p>
        </p:txBody>
      </p:sp>
      <p:pic>
        <p:nvPicPr>
          <p:cNvPr id="10" name="Рисунок 9" descr="http://img.encyc.yandex.net/illustrations/anatomy/pictures/01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428736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Соединения ребер</a:t>
            </a:r>
            <a:endParaRPr lang="ru-RU" b="1" dirty="0"/>
          </a:p>
        </p:txBody>
      </p:sp>
      <p:pic>
        <p:nvPicPr>
          <p:cNvPr id="6" name="Рисунок 5" descr="http://www.shram.kiev.ua/img/health/anatomy/236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286124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Соединения костей пояса верхней конечности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Грудино-ключичный сустав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386078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Акромиально-ключичный сустав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85794"/>
            <a:ext cx="4257676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Образован грудинной суставной </a:t>
            </a:r>
          </a:p>
          <a:p>
            <a:pPr>
              <a:buNone/>
            </a:pPr>
            <a:r>
              <a:rPr lang="ru-RU" sz="1800" b="1" dirty="0" smtClean="0"/>
              <a:t>поверхностью ключицы и ключичной</a:t>
            </a:r>
          </a:p>
          <a:p>
            <a:pPr>
              <a:buNone/>
            </a:pPr>
            <a:r>
              <a:rPr lang="ru-RU" sz="1800" b="1" dirty="0" smtClean="0"/>
              <a:t>вырезкой рукоятки грудины. Сустав </a:t>
            </a:r>
          </a:p>
          <a:p>
            <a:pPr>
              <a:buNone/>
            </a:pPr>
            <a:r>
              <a:rPr lang="ru-RU" sz="1800" b="1" dirty="0" smtClean="0"/>
              <a:t>простой, </a:t>
            </a:r>
            <a:r>
              <a:rPr lang="ru-RU" sz="1800" b="1" dirty="0" err="1" smtClean="0"/>
              <a:t>седловидный</a:t>
            </a:r>
            <a:r>
              <a:rPr lang="ru-RU" sz="1800" b="1" dirty="0" smtClean="0"/>
              <a:t>, комплексный, </a:t>
            </a:r>
          </a:p>
          <a:p>
            <a:pPr>
              <a:buNone/>
            </a:pPr>
            <a:r>
              <a:rPr lang="ru-RU" sz="1800" b="1" dirty="0" smtClean="0"/>
              <a:t>укреплен </a:t>
            </a:r>
            <a:r>
              <a:rPr lang="ru-RU" sz="1800" b="1" dirty="0" err="1" smtClean="0"/>
              <a:t>межключичной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грудино</a:t>
            </a:r>
            <a:r>
              <a:rPr lang="ru-RU" sz="1800" b="1" dirty="0" smtClean="0"/>
              <a:t>-</a:t>
            </a:r>
          </a:p>
          <a:p>
            <a:pPr>
              <a:buNone/>
            </a:pPr>
            <a:r>
              <a:rPr lang="ru-RU" sz="1800" b="1" dirty="0" smtClean="0"/>
              <a:t>ключичными и реберно-ключичной, </a:t>
            </a:r>
          </a:p>
          <a:p>
            <a:pPr>
              <a:buNone/>
            </a:pPr>
            <a:r>
              <a:rPr lang="ru-RU" sz="1800" b="1" dirty="0" smtClean="0"/>
              <a:t>соединяющей ключицу с </a:t>
            </a:r>
            <a:r>
              <a:rPr lang="en-US" sz="1800" b="1" dirty="0" smtClean="0"/>
              <a:t>I </a:t>
            </a:r>
            <a:r>
              <a:rPr lang="ru-RU" sz="1800" b="1" dirty="0" smtClean="0"/>
              <a:t>ребром, </a:t>
            </a:r>
          </a:p>
          <a:p>
            <a:pPr>
              <a:buNone/>
            </a:pPr>
            <a:r>
              <a:rPr lang="ru-RU" sz="1800" b="1" dirty="0" smtClean="0"/>
              <a:t>связками. Возможны поднимание и </a:t>
            </a:r>
          </a:p>
          <a:p>
            <a:pPr>
              <a:buNone/>
            </a:pPr>
            <a:r>
              <a:rPr lang="ru-RU" sz="1800" b="1" dirty="0" smtClean="0"/>
              <a:t>опускание  ключицы, движение</a:t>
            </a:r>
          </a:p>
          <a:p>
            <a:pPr>
              <a:buNone/>
            </a:pPr>
            <a:r>
              <a:rPr lang="ru-RU" sz="1800" b="1" dirty="0" smtClean="0"/>
              <a:t>акромиального конца вперед и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назад,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возможны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круговые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движения.</a:t>
            </a:r>
            <a:endParaRPr lang="ru-RU" sz="1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785794"/>
            <a:ext cx="4286280" cy="4941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Образован плоскими суставными </a:t>
            </a:r>
          </a:p>
          <a:p>
            <a:pPr>
              <a:buNone/>
            </a:pPr>
            <a:r>
              <a:rPr lang="ru-RU" sz="1800" b="1" dirty="0" smtClean="0"/>
              <a:t>поверхностями акромиального конца</a:t>
            </a:r>
          </a:p>
          <a:p>
            <a:pPr>
              <a:buNone/>
            </a:pPr>
            <a:r>
              <a:rPr lang="ru-RU" sz="1800" b="1" dirty="0" smtClean="0"/>
              <a:t>ключицы и </a:t>
            </a:r>
            <a:r>
              <a:rPr lang="ru-RU" sz="1800" b="1" dirty="0" err="1" smtClean="0"/>
              <a:t>акромиона</a:t>
            </a:r>
            <a:r>
              <a:rPr lang="ru-RU" sz="1800" b="1" dirty="0" smtClean="0"/>
              <a:t> лопатки. </a:t>
            </a:r>
          </a:p>
          <a:p>
            <a:pPr>
              <a:buNone/>
            </a:pPr>
            <a:r>
              <a:rPr lang="ru-RU" sz="1800" b="1" dirty="0" smtClean="0"/>
              <a:t>Сустав укреплен </a:t>
            </a:r>
            <a:r>
              <a:rPr lang="ru-RU" sz="1800" b="1" dirty="0" err="1" smtClean="0"/>
              <a:t>акромиально</a:t>
            </a:r>
            <a:r>
              <a:rPr lang="ru-RU" sz="1800" b="1" dirty="0" smtClean="0"/>
              <a:t>-</a:t>
            </a:r>
          </a:p>
          <a:p>
            <a:pPr>
              <a:buNone/>
            </a:pPr>
            <a:r>
              <a:rPr lang="ru-RU" sz="1800" b="1" dirty="0" smtClean="0"/>
              <a:t>ключичной, клювовидно-ключичной</a:t>
            </a:r>
          </a:p>
          <a:p>
            <a:pPr>
              <a:buNone/>
            </a:pPr>
            <a:r>
              <a:rPr lang="ru-RU" sz="1800" b="1" dirty="0" smtClean="0"/>
              <a:t>связками. Движения ограничены и </a:t>
            </a:r>
          </a:p>
          <a:p>
            <a:pPr>
              <a:buNone/>
            </a:pPr>
            <a:r>
              <a:rPr lang="ru-RU" sz="1800" b="1" dirty="0" smtClean="0"/>
              <a:t>заключаются в скольжении вокруг </a:t>
            </a:r>
          </a:p>
          <a:p>
            <a:pPr>
              <a:buNone/>
            </a:pPr>
            <a:r>
              <a:rPr lang="ru-RU" sz="1800" b="1" dirty="0" smtClean="0"/>
              <a:t>трех осей.</a:t>
            </a:r>
            <a:endParaRPr lang="ru-RU" sz="1800" b="1" dirty="0"/>
          </a:p>
        </p:txBody>
      </p:sp>
      <p:pic>
        <p:nvPicPr>
          <p:cNvPr id="8" name="Рисунок 7" descr="http://bone-surgery.ru/images/uploads/fs1_88-89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40719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encyc.yandex.net/illustrations/anatomy/pictures/023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429132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5715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Соединения костей свободной верхней конечности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Плечевой сустав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Локтевой сустав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785794"/>
            <a:ext cx="428628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/>
              <a:t>Образован головкой плечевой кости</a:t>
            </a:r>
          </a:p>
          <a:p>
            <a:pPr>
              <a:buNone/>
            </a:pPr>
            <a:r>
              <a:rPr lang="ru-RU" sz="1800" b="1" dirty="0" smtClean="0"/>
              <a:t> и суставной впадиной лопатки.</a:t>
            </a:r>
            <a:r>
              <a:rPr lang="en-US" sz="1800" b="1" dirty="0" smtClean="0"/>
              <a:t>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Суставная впадина дополняется </a:t>
            </a:r>
          </a:p>
          <a:p>
            <a:pPr>
              <a:buNone/>
            </a:pPr>
            <a:r>
              <a:rPr lang="ru-RU" sz="1800" b="1" dirty="0" smtClean="0"/>
              <a:t>суставной губой. Капсула сустава </a:t>
            </a:r>
          </a:p>
          <a:p>
            <a:pPr>
              <a:buNone/>
            </a:pPr>
            <a:r>
              <a:rPr lang="ru-RU" sz="1800" b="1" dirty="0" smtClean="0"/>
              <a:t>укреплена клювовидно-плечевой и </a:t>
            </a:r>
          </a:p>
          <a:p>
            <a:pPr>
              <a:buNone/>
            </a:pPr>
            <a:r>
              <a:rPr lang="ru-RU" sz="1800" b="1" dirty="0" smtClean="0"/>
              <a:t>суставно-плечевыми связками.  Через  </a:t>
            </a:r>
          </a:p>
          <a:p>
            <a:pPr>
              <a:buNone/>
            </a:pPr>
            <a:r>
              <a:rPr lang="ru-RU" sz="1800" b="1" dirty="0" smtClean="0"/>
              <a:t>полость  сустава проходит сухожилие </a:t>
            </a:r>
          </a:p>
          <a:p>
            <a:pPr>
              <a:buNone/>
            </a:pPr>
            <a:r>
              <a:rPr lang="ru-RU" sz="1800" b="1" dirty="0" smtClean="0"/>
              <a:t>длинной головки двуглавой мышцы</a:t>
            </a:r>
          </a:p>
          <a:p>
            <a:pPr>
              <a:buNone/>
            </a:pPr>
            <a:r>
              <a:rPr lang="ru-RU" sz="1800" b="1" dirty="0" smtClean="0"/>
              <a:t>плеча. Сустав по форме шаровидный, </a:t>
            </a:r>
          </a:p>
          <a:p>
            <a:pPr>
              <a:buNone/>
            </a:pPr>
            <a:r>
              <a:rPr lang="ru-RU" sz="1800" b="1" dirty="0" smtClean="0"/>
              <a:t>многоосный.  Движения совершаются </a:t>
            </a:r>
          </a:p>
          <a:p>
            <a:pPr>
              <a:buNone/>
            </a:pPr>
            <a:r>
              <a:rPr lang="ru-RU" sz="1800" b="1" dirty="0" smtClean="0"/>
              <a:t>                                  по всем направлениям:</a:t>
            </a:r>
          </a:p>
          <a:p>
            <a:pPr>
              <a:buNone/>
            </a:pPr>
            <a:r>
              <a:rPr lang="ru-RU" sz="1800" b="1" dirty="0" smtClean="0"/>
              <a:t>                                  сгибание и разгибание,</a:t>
            </a:r>
          </a:p>
          <a:p>
            <a:pPr>
              <a:buNone/>
            </a:pPr>
            <a:r>
              <a:rPr lang="ru-RU" sz="1800" b="1" dirty="0" smtClean="0"/>
              <a:t>                                  отведение и приведение, </a:t>
            </a:r>
          </a:p>
          <a:p>
            <a:pPr>
              <a:buNone/>
            </a:pPr>
            <a:r>
              <a:rPr lang="ru-RU" sz="1800" b="1" dirty="0" smtClean="0"/>
              <a:t>                                  пронация и супинация, а </a:t>
            </a:r>
          </a:p>
          <a:p>
            <a:pPr>
              <a:buNone/>
            </a:pPr>
            <a:r>
              <a:rPr lang="ru-RU" sz="1800" b="1" dirty="0" smtClean="0"/>
              <a:t>                                  также </a:t>
            </a:r>
            <a:r>
              <a:rPr lang="ru-RU" sz="1800" b="1" dirty="0" err="1" smtClean="0"/>
              <a:t>циркумдукция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785794"/>
            <a:ext cx="4429156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Образован  тремя костями: плечевой,</a:t>
            </a:r>
          </a:p>
          <a:p>
            <a:pPr>
              <a:buNone/>
            </a:pPr>
            <a:r>
              <a:rPr lang="ru-RU" sz="1800" b="1" dirty="0" smtClean="0"/>
              <a:t>локтевой и лучевой.  Между ними </a:t>
            </a:r>
          </a:p>
          <a:p>
            <a:pPr>
              <a:buNone/>
            </a:pPr>
            <a:r>
              <a:rPr lang="ru-RU" sz="1800" b="1" dirty="0" smtClean="0"/>
              <a:t>формируются три простых сустава:</a:t>
            </a:r>
          </a:p>
          <a:p>
            <a:pPr>
              <a:buNone/>
            </a:pPr>
            <a:r>
              <a:rPr lang="ru-RU" sz="1800" b="1" dirty="0" smtClean="0"/>
              <a:t>плечелоктевой, плечелучевой и </a:t>
            </a:r>
          </a:p>
          <a:p>
            <a:pPr>
              <a:buNone/>
            </a:pPr>
            <a:r>
              <a:rPr lang="ru-RU" sz="1800" b="1" dirty="0" smtClean="0"/>
              <a:t>проксимальный  лучелоктевой.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Плечелоктевой сустав  </a:t>
            </a:r>
            <a:r>
              <a:rPr lang="ru-RU" sz="1800" b="1" dirty="0" smtClean="0"/>
              <a:t>образован </a:t>
            </a:r>
          </a:p>
          <a:p>
            <a:pPr>
              <a:buNone/>
            </a:pPr>
            <a:r>
              <a:rPr lang="ru-RU" sz="1800" b="1" dirty="0" smtClean="0"/>
              <a:t>блоком плечевой и блоковой вырезкой</a:t>
            </a:r>
          </a:p>
          <a:p>
            <a:pPr>
              <a:buNone/>
            </a:pPr>
            <a:r>
              <a:rPr lang="ru-RU" sz="1800" b="1" dirty="0" smtClean="0"/>
              <a:t> локтевой костей. Сустав по форме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винтообразный,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одноосный.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" name="Рисунок 6" descr="http://ortopedja.ru/wp-content/uploads/2009/09/lopatka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azdor.ru/images/articles/loktevoy_susta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2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Соединения костей свободной верхней конечности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Плечелучевой и проксимальный лучелоктевой суставы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Лучезапястный сустав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969336"/>
            <a:ext cx="4266278" cy="48885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Плечелучевой сустав </a:t>
            </a:r>
            <a:r>
              <a:rPr lang="ru-RU" sz="1800" b="1" dirty="0" smtClean="0"/>
              <a:t>образован </a:t>
            </a:r>
          </a:p>
          <a:p>
            <a:pPr>
              <a:buNone/>
            </a:pPr>
            <a:r>
              <a:rPr lang="ru-RU" sz="1800" b="1" dirty="0" smtClean="0"/>
              <a:t>головкой мыщелка плечевой кости и </a:t>
            </a:r>
          </a:p>
          <a:p>
            <a:pPr>
              <a:buNone/>
            </a:pPr>
            <a:r>
              <a:rPr lang="ru-RU" sz="1800" b="1" dirty="0" smtClean="0"/>
              <a:t>суставной ямкой лучевой кости. По </a:t>
            </a:r>
          </a:p>
          <a:p>
            <a:pPr>
              <a:buNone/>
            </a:pPr>
            <a:r>
              <a:rPr lang="ru-RU" sz="1800" b="1" dirty="0" smtClean="0"/>
              <a:t>форме сустав шаровидный.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Проксимальный лучелоктевой сустав </a:t>
            </a:r>
          </a:p>
          <a:p>
            <a:pPr>
              <a:buNone/>
            </a:pPr>
            <a:r>
              <a:rPr lang="ru-RU" sz="1800" b="1" dirty="0" smtClean="0"/>
              <a:t>образован сочленением головки </a:t>
            </a:r>
          </a:p>
          <a:p>
            <a:pPr>
              <a:buNone/>
            </a:pPr>
            <a:r>
              <a:rPr lang="ru-RU" sz="1800" b="1" dirty="0" smtClean="0"/>
              <a:t>лучевой кости и лучевой вырезкой</a:t>
            </a:r>
          </a:p>
          <a:p>
            <a:pPr>
              <a:buNone/>
            </a:pPr>
            <a:r>
              <a:rPr lang="ru-RU" sz="1800" b="1" dirty="0" smtClean="0"/>
              <a:t> локтевой кости. По форме сустав </a:t>
            </a:r>
          </a:p>
          <a:p>
            <a:pPr>
              <a:buNone/>
            </a:pPr>
            <a:r>
              <a:rPr lang="ru-RU" sz="1800" b="1" dirty="0" smtClean="0"/>
              <a:t>цилиндрический. Все три сустава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охвачены  одной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общей капсулой.</a:t>
            </a:r>
            <a:endParaRPr lang="ru-RU" sz="1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969336"/>
            <a:ext cx="4357718" cy="48885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Сложный, образован запястной </a:t>
            </a:r>
          </a:p>
          <a:p>
            <a:pPr>
              <a:buNone/>
            </a:pPr>
            <a:r>
              <a:rPr lang="ru-RU" sz="1800" b="1" dirty="0" smtClean="0"/>
              <a:t>суставной поверхностью лучевой </a:t>
            </a:r>
          </a:p>
          <a:p>
            <a:pPr>
              <a:buNone/>
            </a:pPr>
            <a:r>
              <a:rPr lang="ru-RU" sz="1800" b="1" dirty="0" smtClean="0"/>
              <a:t>кости, дополненной суставным </a:t>
            </a:r>
          </a:p>
          <a:p>
            <a:pPr>
              <a:buNone/>
            </a:pPr>
            <a:r>
              <a:rPr lang="ru-RU" sz="1800" b="1" dirty="0" smtClean="0"/>
              <a:t>диском, и суставные поверхности </a:t>
            </a:r>
          </a:p>
          <a:p>
            <a:pPr>
              <a:buNone/>
            </a:pPr>
            <a:r>
              <a:rPr lang="ru-RU" sz="1800" b="1" dirty="0" smtClean="0"/>
              <a:t>проксимального ряда костей </a:t>
            </a:r>
          </a:p>
          <a:p>
            <a:pPr>
              <a:buNone/>
            </a:pPr>
            <a:r>
              <a:rPr lang="ru-RU" sz="1800" b="1" dirty="0" smtClean="0"/>
              <a:t>запястья, кроме гороховидной.  </a:t>
            </a:r>
          </a:p>
          <a:p>
            <a:pPr>
              <a:buNone/>
            </a:pPr>
            <a:r>
              <a:rPr lang="ru-RU" sz="1800" b="1" dirty="0" smtClean="0"/>
              <a:t>Сустав эллипсовидной формы. </a:t>
            </a:r>
          </a:p>
          <a:p>
            <a:pPr>
              <a:buNone/>
            </a:pPr>
            <a:r>
              <a:rPr lang="ru-RU" sz="1800" b="1" dirty="0" smtClean="0"/>
              <a:t>Осуществляет сгибание </a:t>
            </a:r>
          </a:p>
          <a:p>
            <a:pPr>
              <a:buNone/>
            </a:pPr>
            <a:r>
              <a:rPr lang="ru-RU" sz="1800" b="1" dirty="0" smtClean="0"/>
              <a:t>и разгибание, </a:t>
            </a:r>
          </a:p>
          <a:p>
            <a:pPr>
              <a:buNone/>
            </a:pPr>
            <a:r>
              <a:rPr lang="ru-RU" sz="1800" b="1" dirty="0" smtClean="0"/>
              <a:t>отведение и </a:t>
            </a:r>
          </a:p>
          <a:p>
            <a:pPr>
              <a:buNone/>
            </a:pPr>
            <a:r>
              <a:rPr lang="ru-RU" sz="1800" b="1" dirty="0" smtClean="0"/>
              <a:t>приведение, а также </a:t>
            </a:r>
          </a:p>
          <a:p>
            <a:pPr>
              <a:buNone/>
            </a:pPr>
            <a:r>
              <a:rPr lang="ru-RU" sz="1800" b="1" dirty="0" smtClean="0"/>
              <a:t>возможно круговое </a:t>
            </a:r>
          </a:p>
          <a:p>
            <a:pPr>
              <a:buNone/>
            </a:pPr>
            <a:r>
              <a:rPr lang="ru-RU" sz="1800" b="1" dirty="0" smtClean="0"/>
              <a:t>движение.</a:t>
            </a:r>
            <a:endParaRPr lang="ru-RU" sz="1800" dirty="0" smtClean="0"/>
          </a:p>
          <a:p>
            <a:pPr>
              <a:buNone/>
            </a:pPr>
            <a:endParaRPr lang="ru-RU" sz="1800" b="1" dirty="0"/>
          </a:p>
        </p:txBody>
      </p:sp>
      <p:pic>
        <p:nvPicPr>
          <p:cNvPr id="7" name="Рисунок 6" descr="http://pro373.ru/abprk/artrit_kolennyh_sustavov_12131_107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238125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edinfo.ua/images/anatomy/213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500438"/>
            <a:ext cx="17859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Соединения костей свободной верхней конечности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Соединения костей кисти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3860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Соединения костей пальцев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2844" y="785794"/>
            <a:ext cx="4357718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/>
              <a:t>Включают : среднезапястный сустав, </a:t>
            </a:r>
          </a:p>
          <a:p>
            <a:pPr>
              <a:buNone/>
            </a:pPr>
            <a:r>
              <a:rPr lang="ru-RU" sz="1800" b="1" dirty="0" err="1" smtClean="0"/>
              <a:t>межзапястные</a:t>
            </a:r>
            <a:r>
              <a:rPr lang="ru-RU" sz="1800" b="1" dirty="0" smtClean="0"/>
              <a:t> суставы, </a:t>
            </a:r>
            <a:r>
              <a:rPr lang="ru-RU" sz="1800" b="1" dirty="0" err="1" smtClean="0"/>
              <a:t>запястно</a:t>
            </a:r>
            <a:r>
              <a:rPr lang="ru-RU" sz="1800" b="1" dirty="0" smtClean="0"/>
              <a:t>-</a:t>
            </a:r>
          </a:p>
          <a:p>
            <a:pPr>
              <a:buNone/>
            </a:pPr>
            <a:r>
              <a:rPr lang="ru-RU" sz="1800" b="1" dirty="0" smtClean="0"/>
              <a:t>пястные суставы.</a:t>
            </a:r>
            <a:r>
              <a:rPr lang="en-US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Среднезапястный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сустав </a:t>
            </a:r>
            <a:r>
              <a:rPr lang="ru-RU" sz="1800" b="1" dirty="0" smtClean="0"/>
              <a:t>расположен между костями</a:t>
            </a:r>
          </a:p>
          <a:p>
            <a:pPr>
              <a:buNone/>
            </a:pPr>
            <a:r>
              <a:rPr lang="ru-RU" sz="1800" b="1" dirty="0" smtClean="0"/>
              <a:t>проксимального и дистального ряда</a:t>
            </a:r>
          </a:p>
          <a:p>
            <a:pPr>
              <a:buNone/>
            </a:pPr>
            <a:r>
              <a:rPr lang="ru-RU" sz="1800" b="1" dirty="0" smtClean="0"/>
              <a:t>костей запястья. </a:t>
            </a:r>
            <a:r>
              <a:rPr lang="ru-RU" sz="1800" b="1" dirty="0" err="1" smtClean="0">
                <a:solidFill>
                  <a:srgbClr val="FF0000"/>
                </a:solidFill>
              </a:rPr>
              <a:t>Межзапястные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суставы </a:t>
            </a:r>
            <a:r>
              <a:rPr lang="ru-RU" sz="1800" b="1" dirty="0" smtClean="0"/>
              <a:t>расположены </a:t>
            </a:r>
          </a:p>
          <a:p>
            <a:pPr>
              <a:buNone/>
            </a:pPr>
            <a:r>
              <a:rPr lang="ru-RU" sz="1800" b="1" dirty="0" smtClean="0"/>
              <a:t>между отдельными </a:t>
            </a:r>
          </a:p>
          <a:p>
            <a:pPr>
              <a:buNone/>
            </a:pPr>
            <a:r>
              <a:rPr lang="ru-RU" sz="1800" b="1" dirty="0" smtClean="0"/>
              <a:t>костями  запястья.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Запястно-пястные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суставы </a:t>
            </a:r>
            <a:r>
              <a:rPr lang="ru-RU" sz="1800" b="1" dirty="0" smtClean="0"/>
              <a:t>– соединения</a:t>
            </a:r>
          </a:p>
          <a:p>
            <a:pPr>
              <a:buNone/>
            </a:pPr>
            <a:r>
              <a:rPr lang="ru-RU" sz="1800" b="1" dirty="0" smtClean="0"/>
              <a:t>костей дистального </a:t>
            </a:r>
          </a:p>
          <a:p>
            <a:pPr>
              <a:buNone/>
            </a:pPr>
            <a:r>
              <a:rPr lang="ru-RU" sz="1800" b="1" dirty="0" smtClean="0"/>
              <a:t>ряда запястья с </a:t>
            </a:r>
          </a:p>
          <a:p>
            <a:pPr>
              <a:buNone/>
            </a:pPr>
            <a:r>
              <a:rPr lang="ru-RU" sz="1800" b="1" dirty="0" smtClean="0"/>
              <a:t>основаниями пястных </a:t>
            </a:r>
          </a:p>
          <a:p>
            <a:pPr>
              <a:buNone/>
            </a:pPr>
            <a:r>
              <a:rPr lang="ru-RU" sz="1800" b="1" dirty="0" smtClean="0"/>
              <a:t>костей.  Они плоские и </a:t>
            </a:r>
          </a:p>
          <a:p>
            <a:pPr>
              <a:buNone/>
            </a:pPr>
            <a:r>
              <a:rPr lang="ru-RU" sz="1800" b="1" dirty="0" smtClean="0"/>
              <a:t>малоподвижные.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785794"/>
            <a:ext cx="4572032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Пястно-фаланговые суставы  </a:t>
            </a:r>
            <a:r>
              <a:rPr lang="en-US" sz="1800" b="1" dirty="0" smtClean="0"/>
              <a:t>II</a:t>
            </a:r>
            <a:r>
              <a:rPr lang="ru-RU" sz="1800" b="1" dirty="0" smtClean="0"/>
              <a:t>-</a:t>
            </a:r>
            <a:r>
              <a:rPr lang="en-US" sz="1800" b="1" dirty="0" smtClean="0"/>
              <a:t>V</a:t>
            </a: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пальцев </a:t>
            </a:r>
            <a:r>
              <a:rPr lang="ru-RU" sz="1800" dirty="0" smtClean="0"/>
              <a:t>– </a:t>
            </a:r>
            <a:r>
              <a:rPr lang="ru-RU" sz="1800" b="1" dirty="0" smtClean="0"/>
              <a:t>шаровидные, расположены</a:t>
            </a:r>
          </a:p>
          <a:p>
            <a:pPr>
              <a:buNone/>
            </a:pPr>
            <a:r>
              <a:rPr lang="ru-RU" sz="1800" b="1" dirty="0" smtClean="0"/>
              <a:t>между головками пястных костей и </a:t>
            </a:r>
          </a:p>
          <a:p>
            <a:pPr>
              <a:buNone/>
            </a:pPr>
            <a:r>
              <a:rPr lang="ru-RU" sz="1800" b="1" dirty="0" smtClean="0"/>
              <a:t>оснований первых фаланг. В них </a:t>
            </a:r>
          </a:p>
          <a:p>
            <a:pPr>
              <a:buNone/>
            </a:pPr>
            <a:r>
              <a:rPr lang="ru-RU" sz="1800" b="1" dirty="0" smtClean="0"/>
              <a:t>осуществляется  сгибание и разгибание,</a:t>
            </a:r>
          </a:p>
          <a:p>
            <a:pPr>
              <a:buNone/>
            </a:pPr>
            <a:r>
              <a:rPr lang="ru-RU" sz="1800" b="1" dirty="0" smtClean="0"/>
              <a:t>приведение и отведение , возможно </a:t>
            </a:r>
          </a:p>
          <a:p>
            <a:pPr>
              <a:buNone/>
            </a:pPr>
            <a:r>
              <a:rPr lang="ru-RU" sz="1800" b="1" dirty="0" smtClean="0"/>
              <a:t>                       пассивное вращение пальцев.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                 Пястно-фаланговый сустав</a:t>
            </a: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                       большого пальца по форме </a:t>
            </a:r>
          </a:p>
          <a:p>
            <a:pPr>
              <a:buNone/>
            </a:pPr>
            <a:r>
              <a:rPr lang="ru-RU" sz="1800" b="1" dirty="0" smtClean="0"/>
              <a:t>                       является </a:t>
            </a:r>
            <a:r>
              <a:rPr lang="ru-RU" sz="1800" b="1" dirty="0" err="1" smtClean="0"/>
              <a:t>блоковидным</a:t>
            </a:r>
            <a:r>
              <a:rPr lang="ru-RU" sz="1800" b="1" dirty="0" smtClean="0"/>
              <a:t>. В нем </a:t>
            </a:r>
          </a:p>
          <a:p>
            <a:pPr>
              <a:buNone/>
            </a:pPr>
            <a:r>
              <a:rPr lang="ru-RU" sz="1800" b="1" dirty="0" smtClean="0"/>
              <a:t>                       происходит сгибание и </a:t>
            </a:r>
          </a:p>
          <a:p>
            <a:pPr>
              <a:buNone/>
            </a:pPr>
            <a:r>
              <a:rPr lang="ru-RU" sz="1800" b="1" dirty="0" smtClean="0"/>
              <a:t>                       разгибание. </a:t>
            </a:r>
            <a:r>
              <a:rPr lang="ru-RU" sz="1800" b="1" dirty="0" err="1" smtClean="0">
                <a:solidFill>
                  <a:srgbClr val="FF0000"/>
                </a:solidFill>
              </a:rPr>
              <a:t>Межфаланговые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                 суставы </a:t>
            </a:r>
            <a:r>
              <a:rPr lang="ru-RU" sz="1800" b="1" dirty="0" err="1" smtClean="0"/>
              <a:t>блоковидные</a:t>
            </a:r>
            <a:r>
              <a:rPr lang="ru-RU" sz="1800" b="1" dirty="0" smtClean="0"/>
              <a:t>  с одним</a:t>
            </a:r>
          </a:p>
          <a:p>
            <a:pPr>
              <a:buNone/>
            </a:pPr>
            <a:r>
              <a:rPr lang="ru-RU" sz="1800" b="1" dirty="0" smtClean="0"/>
              <a:t>                       видом  движения: сгибание и </a:t>
            </a:r>
          </a:p>
          <a:p>
            <a:pPr>
              <a:buNone/>
            </a:pPr>
            <a:r>
              <a:rPr lang="ru-RU" sz="1800" b="1" dirty="0" smtClean="0"/>
              <a:t>                       разгибание.</a:t>
            </a:r>
            <a:endParaRPr lang="ru-RU" sz="1800" b="1" dirty="0"/>
          </a:p>
        </p:txBody>
      </p:sp>
      <p:pic>
        <p:nvPicPr>
          <p:cNvPr id="7" name="Рисунок 6" descr="http://www.travmaorto.ru/files/image/ANATOMY_upper_limb/38_cr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86058"/>
            <a:ext cx="30003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Соединения костей нижней конечности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Соединение костей таза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Тазобедренный сустав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785794"/>
            <a:ext cx="4429156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Крестцово-подвздошный  сустав  </a:t>
            </a:r>
          </a:p>
          <a:p>
            <a:pPr>
              <a:buNone/>
            </a:pPr>
            <a:r>
              <a:rPr lang="ru-RU" sz="1800" b="1" dirty="0" smtClean="0"/>
              <a:t>образован </a:t>
            </a:r>
          </a:p>
          <a:p>
            <a:pPr>
              <a:buNone/>
            </a:pPr>
            <a:r>
              <a:rPr lang="ru-RU" sz="1800" b="1" dirty="0" err="1" smtClean="0"/>
              <a:t>ушковидными</a:t>
            </a: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поверхностями </a:t>
            </a:r>
          </a:p>
          <a:p>
            <a:pPr>
              <a:buNone/>
            </a:pPr>
            <a:r>
              <a:rPr lang="ru-RU" sz="1800" b="1" dirty="0" smtClean="0"/>
              <a:t>крестца и </a:t>
            </a:r>
          </a:p>
          <a:p>
            <a:pPr>
              <a:buNone/>
            </a:pPr>
            <a:r>
              <a:rPr lang="ru-RU" sz="1800" b="1" dirty="0" smtClean="0"/>
              <a:t>подвздошной </a:t>
            </a:r>
          </a:p>
          <a:p>
            <a:pPr>
              <a:buNone/>
            </a:pPr>
            <a:r>
              <a:rPr lang="ru-RU" sz="1800" b="1" dirty="0" smtClean="0"/>
              <a:t>кости. Сустав </a:t>
            </a:r>
          </a:p>
          <a:p>
            <a:pPr>
              <a:buNone/>
            </a:pPr>
            <a:r>
              <a:rPr lang="ru-RU" sz="1800" b="1" dirty="0" smtClean="0"/>
              <a:t>плоский, укреплен </a:t>
            </a:r>
            <a:r>
              <a:rPr lang="ru-RU" sz="1800" b="1" dirty="0" err="1" smtClean="0"/>
              <a:t>крестцово</a:t>
            </a:r>
            <a:r>
              <a:rPr lang="ru-RU" sz="1800" b="1" dirty="0" smtClean="0"/>
              <a:t>- </a:t>
            </a:r>
          </a:p>
          <a:p>
            <a:pPr>
              <a:buNone/>
            </a:pPr>
            <a:r>
              <a:rPr lang="ru-RU" sz="1800" b="1" dirty="0" smtClean="0"/>
              <a:t>подвздошными связками, движения в</a:t>
            </a:r>
          </a:p>
          <a:p>
            <a:pPr>
              <a:buNone/>
            </a:pPr>
            <a:r>
              <a:rPr lang="ru-RU" sz="1800" b="1" dirty="0" smtClean="0"/>
              <a:t>нем отсутствуют. </a:t>
            </a:r>
            <a:r>
              <a:rPr lang="ru-RU" sz="1800" b="1" dirty="0" smtClean="0">
                <a:solidFill>
                  <a:srgbClr val="FF0000"/>
                </a:solidFill>
              </a:rPr>
              <a:t>Лобковый симфиз</a:t>
            </a:r>
          </a:p>
          <a:p>
            <a:pPr>
              <a:buNone/>
            </a:pPr>
            <a:r>
              <a:rPr lang="ru-RU" sz="1800" b="1" dirty="0" smtClean="0"/>
              <a:t>соединяет лобковые кости между</a:t>
            </a:r>
          </a:p>
          <a:p>
            <a:pPr>
              <a:buNone/>
            </a:pPr>
            <a:r>
              <a:rPr lang="ru-RU" sz="1800" b="1" dirty="0" smtClean="0"/>
              <a:t>собой и является  </a:t>
            </a:r>
            <a:r>
              <a:rPr lang="ru-RU" sz="1800" b="1" dirty="0" err="1" smtClean="0"/>
              <a:t>полусуставом</a:t>
            </a:r>
            <a:r>
              <a:rPr lang="ru-RU" sz="1800" b="1" dirty="0" smtClean="0"/>
              <a:t>. </a:t>
            </a:r>
          </a:p>
          <a:p>
            <a:pPr>
              <a:buNone/>
            </a:pPr>
            <a:r>
              <a:rPr lang="ru-RU" sz="1800" b="1" dirty="0" smtClean="0"/>
              <a:t>Небольшие движения в нем возможны</a:t>
            </a:r>
          </a:p>
          <a:p>
            <a:pPr>
              <a:buNone/>
            </a:pPr>
            <a:r>
              <a:rPr lang="ru-RU" sz="1800" b="1" dirty="0" smtClean="0"/>
              <a:t>лишь у женщин во время родов. Лобковый</a:t>
            </a:r>
          </a:p>
          <a:p>
            <a:pPr>
              <a:buNone/>
            </a:pPr>
            <a:r>
              <a:rPr lang="ru-RU" sz="1800" b="1" dirty="0" smtClean="0"/>
              <a:t>симфиз укреплен сверху – верхней</a:t>
            </a:r>
          </a:p>
          <a:p>
            <a:pPr>
              <a:buNone/>
            </a:pPr>
            <a:r>
              <a:rPr lang="ru-RU" sz="1800" b="1" dirty="0" smtClean="0"/>
              <a:t>лобковой связкой, снизу – дугообразной</a:t>
            </a:r>
          </a:p>
          <a:p>
            <a:pPr>
              <a:buNone/>
            </a:pPr>
            <a:r>
              <a:rPr lang="ru-RU" sz="1800" b="1" dirty="0" smtClean="0"/>
              <a:t>связкой лобка.</a:t>
            </a:r>
            <a:endParaRPr lang="ru-RU" sz="1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785794"/>
            <a:ext cx="45720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/>
              <a:t>Простой, чашеобразный сустав, образован</a:t>
            </a:r>
          </a:p>
          <a:p>
            <a:pPr>
              <a:buNone/>
            </a:pPr>
            <a:r>
              <a:rPr lang="ru-RU" sz="1800" b="1" dirty="0" smtClean="0"/>
              <a:t>вертлужной впадиной  тазовой и головкой </a:t>
            </a:r>
          </a:p>
          <a:p>
            <a:pPr>
              <a:buNone/>
            </a:pPr>
            <a:r>
              <a:rPr lang="ru-RU" sz="1800" b="1" dirty="0" smtClean="0"/>
              <a:t>бедренной костей, дополнен вертлужной</a:t>
            </a:r>
          </a:p>
          <a:p>
            <a:pPr>
              <a:buNone/>
            </a:pPr>
            <a:r>
              <a:rPr lang="ru-RU" sz="1800" b="1" dirty="0" smtClean="0"/>
              <a:t>губой. Сустав  укреплен  внутрисуставной </a:t>
            </a:r>
          </a:p>
          <a:p>
            <a:pPr>
              <a:buNone/>
            </a:pPr>
            <a:r>
              <a:rPr lang="ru-RU" sz="1800" b="1" dirty="0" smtClean="0"/>
              <a:t>связкой головки бедренной кости. К </a:t>
            </a:r>
          </a:p>
          <a:p>
            <a:pPr>
              <a:buNone/>
            </a:pPr>
            <a:r>
              <a:rPr lang="ru-RU" sz="1800" b="1" dirty="0" smtClean="0"/>
              <a:t>внесуставным  связкам относятся </a:t>
            </a:r>
          </a:p>
          <a:p>
            <a:pPr>
              <a:buNone/>
            </a:pPr>
            <a:r>
              <a:rPr lang="ru-RU" sz="1800" b="1" dirty="0" smtClean="0"/>
              <a:t>подвздошно-бедренная,  </a:t>
            </a:r>
            <a:r>
              <a:rPr lang="ru-RU" sz="1800" b="1" dirty="0" err="1" smtClean="0"/>
              <a:t>лобково</a:t>
            </a:r>
            <a:r>
              <a:rPr lang="ru-RU" sz="1800" b="1" dirty="0" smtClean="0"/>
              <a:t>-</a:t>
            </a:r>
          </a:p>
          <a:p>
            <a:pPr>
              <a:buNone/>
            </a:pPr>
            <a:r>
              <a:rPr lang="ru-RU" sz="1800" b="1" dirty="0" smtClean="0"/>
              <a:t>бедренная и седалищно-бедренная. Эти </a:t>
            </a:r>
          </a:p>
          <a:p>
            <a:pPr>
              <a:buNone/>
            </a:pPr>
            <a:r>
              <a:rPr lang="ru-RU" sz="1800" b="1" dirty="0" smtClean="0"/>
              <a:t>связки окружают сустав со всех сторон. </a:t>
            </a:r>
          </a:p>
          <a:p>
            <a:pPr>
              <a:buNone/>
            </a:pPr>
            <a:r>
              <a:rPr lang="ru-RU" sz="1800" b="1" dirty="0" smtClean="0"/>
              <a:t>Четвертая связка</a:t>
            </a:r>
          </a:p>
          <a:p>
            <a:pPr>
              <a:buNone/>
            </a:pPr>
            <a:r>
              <a:rPr lang="ru-RU" sz="1800" b="1" dirty="0" smtClean="0"/>
              <a:t>окружает шейку</a:t>
            </a:r>
          </a:p>
          <a:p>
            <a:pPr>
              <a:buNone/>
            </a:pPr>
            <a:r>
              <a:rPr lang="ru-RU" sz="1800" b="1" dirty="0" smtClean="0"/>
              <a:t>бедренной кости –</a:t>
            </a:r>
          </a:p>
          <a:p>
            <a:pPr>
              <a:buNone/>
            </a:pPr>
            <a:r>
              <a:rPr lang="ru-RU" sz="1800" b="1" dirty="0" smtClean="0"/>
              <a:t>это круговая зона. </a:t>
            </a:r>
          </a:p>
          <a:p>
            <a:pPr>
              <a:buNone/>
            </a:pPr>
            <a:r>
              <a:rPr lang="ru-RU" sz="1800" b="1" dirty="0" smtClean="0"/>
              <a:t>Движения в </a:t>
            </a:r>
          </a:p>
          <a:p>
            <a:pPr>
              <a:buNone/>
            </a:pPr>
            <a:r>
              <a:rPr lang="ru-RU" sz="1800" b="1" dirty="0" smtClean="0"/>
              <a:t>суставе</a:t>
            </a:r>
          </a:p>
          <a:p>
            <a:pPr>
              <a:buNone/>
            </a:pPr>
            <a:r>
              <a:rPr lang="ru-RU" sz="1800" b="1" dirty="0" smtClean="0"/>
              <a:t>возможны вокруг  трех осей. </a:t>
            </a:r>
          </a:p>
          <a:p>
            <a:pPr>
              <a:buNone/>
            </a:pPr>
            <a:endParaRPr lang="ru-RU" sz="1800" b="1" dirty="0" smtClean="0"/>
          </a:p>
        </p:txBody>
      </p:sp>
      <p:pic>
        <p:nvPicPr>
          <p:cNvPr id="8" name="Рисунок 7" descr="http://pro373.ru/abprk/uprazhneniya_dlya_bolnyh_osteohondrozom_12165_102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1" y="1071546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ro373.ru/abprk/otek_sustava_ruki_14081_103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b="1" dirty="0" smtClean="0"/>
              <a:t>Виды соединения костей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572164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ru-RU" sz="2000" b="1" dirty="0" smtClean="0"/>
              <a:t>Непрерывные соединения: синдесмозы, синхондрозы, синостозы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000" b="1" dirty="0" smtClean="0"/>
              <a:t>Суставы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000" b="1" dirty="0" err="1" smtClean="0"/>
              <a:t>Полусуставы</a:t>
            </a:r>
            <a:r>
              <a:rPr lang="ru-RU" sz="2000" b="1" dirty="0" smtClean="0"/>
              <a:t> (симфизы)</a:t>
            </a:r>
          </a:p>
          <a:p>
            <a:r>
              <a:rPr lang="ru-RU" sz="2000" b="1" dirty="0" smtClean="0"/>
              <a:t>Непрерывные соединения характеризуются большой прочностью и малой подвижностью</a:t>
            </a:r>
          </a:p>
          <a:p>
            <a:pPr>
              <a:buNone/>
            </a:pPr>
            <a:r>
              <a:rPr lang="ru-RU" sz="2000" b="1" dirty="0" smtClean="0"/>
              <a:t>К </a:t>
            </a:r>
            <a:r>
              <a:rPr lang="ru-RU" sz="2000" b="1" dirty="0" smtClean="0">
                <a:solidFill>
                  <a:srgbClr val="FF0000"/>
                </a:solidFill>
              </a:rPr>
              <a:t>фиброзным</a:t>
            </a:r>
            <a:r>
              <a:rPr lang="ru-RU" sz="2000" b="1" dirty="0" smtClean="0"/>
              <a:t> соединениям (синдесмозам) относятся связки, </a:t>
            </a:r>
          </a:p>
          <a:p>
            <a:pPr>
              <a:buNone/>
            </a:pPr>
            <a:r>
              <a:rPr lang="ru-RU" sz="2000" b="1" dirty="0" smtClean="0"/>
              <a:t>межкостные перепонки, швы черепа и </a:t>
            </a:r>
            <a:r>
              <a:rPr lang="ru-RU" sz="2000" b="1" dirty="0" err="1" smtClean="0"/>
              <a:t>зубоальвеолярные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соединения (вколачивание).</a:t>
            </a:r>
            <a:endParaRPr lang="ru-RU" sz="2000" b="1" dirty="0"/>
          </a:p>
        </p:txBody>
      </p:sp>
      <p:pic>
        <p:nvPicPr>
          <p:cNvPr id="4" name="Рисунок 3" descr="http://www.galka.ru/i/anatomy/49_5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357694"/>
            <a:ext cx="1333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tomsovet.ru/patients/images/zub11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143380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nedug.ru/common/data/pub/images/articles/76598/norma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500570"/>
            <a:ext cx="881058" cy="2000264"/>
          </a:xfrm>
          <a:prstGeom prst="rect">
            <a:avLst/>
          </a:prstGeom>
          <a:noFill/>
        </p:spPr>
      </p:pic>
      <p:pic>
        <p:nvPicPr>
          <p:cNvPr id="7" name="Рисунок 6" descr="http://medinfo.ua/images/anatomy/202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450057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Соединения костей свободной нижней конечности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smtClean="0"/>
              <a:t>Коленный сустав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386078"/>
          </a:xfrm>
        </p:spPr>
        <p:txBody>
          <a:bodyPr/>
          <a:lstStyle/>
          <a:p>
            <a:pPr algn="ctr"/>
            <a:r>
              <a:rPr lang="ru-RU" b="1" dirty="0" err="1" smtClean="0"/>
              <a:t>Межберцовый</a:t>
            </a:r>
            <a:r>
              <a:rPr lang="ru-RU" b="1" dirty="0" smtClean="0"/>
              <a:t> сустав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785794"/>
            <a:ext cx="4071966" cy="53578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/>
              <a:t>Сложный, </a:t>
            </a:r>
            <a:r>
              <a:rPr lang="ru-RU" sz="2000" b="1" dirty="0" err="1" smtClean="0"/>
              <a:t>мыщелковый</a:t>
            </a:r>
            <a:r>
              <a:rPr lang="ru-RU" sz="2000" b="1" dirty="0" smtClean="0"/>
              <a:t>, образован</a:t>
            </a:r>
          </a:p>
          <a:p>
            <a:pPr>
              <a:buNone/>
            </a:pPr>
            <a:r>
              <a:rPr lang="ru-RU" sz="2000" b="1" dirty="0" smtClean="0"/>
              <a:t>суставными поверхностями </a:t>
            </a:r>
          </a:p>
          <a:p>
            <a:pPr>
              <a:buNone/>
            </a:pPr>
            <a:r>
              <a:rPr lang="ru-RU" sz="2000" b="1" dirty="0" smtClean="0"/>
              <a:t>мыщелков бедренной кости, </a:t>
            </a:r>
          </a:p>
          <a:p>
            <a:pPr>
              <a:buNone/>
            </a:pPr>
            <a:r>
              <a:rPr lang="ru-RU" sz="2000" b="1" dirty="0" smtClean="0"/>
              <a:t>надколенника и верхней суставной</a:t>
            </a:r>
          </a:p>
          <a:p>
            <a:pPr>
              <a:buNone/>
            </a:pPr>
            <a:r>
              <a:rPr lang="ru-RU" sz="2000" b="1" dirty="0" smtClean="0"/>
              <a:t>поверхностью большеберцовой</a:t>
            </a:r>
          </a:p>
          <a:p>
            <a:pPr>
              <a:buNone/>
            </a:pPr>
            <a:r>
              <a:rPr lang="ru-RU" sz="2000" b="1" dirty="0" smtClean="0"/>
              <a:t>кости. Суставные поверхности </a:t>
            </a:r>
          </a:p>
          <a:p>
            <a:pPr>
              <a:buNone/>
            </a:pPr>
            <a:r>
              <a:rPr lang="ru-RU" sz="2000" b="1" dirty="0" smtClean="0"/>
              <a:t>дополнены внутрисуставными </a:t>
            </a:r>
          </a:p>
          <a:p>
            <a:pPr>
              <a:buNone/>
            </a:pPr>
            <a:r>
              <a:rPr lang="ru-RU" sz="2000" b="1" dirty="0" smtClean="0"/>
              <a:t>хрящами – менисками,</a:t>
            </a:r>
          </a:p>
          <a:p>
            <a:pPr>
              <a:buNone/>
            </a:pPr>
            <a:r>
              <a:rPr lang="ru-RU" sz="2000" b="1" dirty="0" smtClean="0"/>
              <a:t>укрепленными передней и задней</a:t>
            </a:r>
          </a:p>
          <a:p>
            <a:pPr>
              <a:buNone/>
            </a:pPr>
            <a:r>
              <a:rPr lang="ru-RU" sz="2000" b="1" dirty="0" err="1" smtClean="0"/>
              <a:t>мениско-бедренными</a:t>
            </a:r>
            <a:r>
              <a:rPr lang="ru-RU" sz="2000" b="1" dirty="0" smtClean="0"/>
              <a:t> связками. В</a:t>
            </a:r>
          </a:p>
          <a:p>
            <a:pPr>
              <a:buNone/>
            </a:pPr>
            <a:r>
              <a:rPr lang="ru-RU" sz="2000" b="1" dirty="0" smtClean="0"/>
              <a:t>полости сустава имеются</a:t>
            </a:r>
          </a:p>
          <a:p>
            <a:pPr>
              <a:buNone/>
            </a:pPr>
            <a:r>
              <a:rPr lang="ru-RU" sz="2000" b="1" dirty="0" smtClean="0"/>
              <a:t> передняя и задняя  крестообразные </a:t>
            </a:r>
          </a:p>
          <a:p>
            <a:pPr>
              <a:buNone/>
            </a:pPr>
            <a:r>
              <a:rPr lang="ru-RU" sz="2000" b="1" dirty="0" smtClean="0"/>
              <a:t>связки.  К внесуставным связкам </a:t>
            </a:r>
          </a:p>
          <a:p>
            <a:pPr>
              <a:buNone/>
            </a:pPr>
            <a:r>
              <a:rPr lang="ru-RU" sz="2000" b="1" dirty="0" smtClean="0"/>
              <a:t>относятся: коллатеральные, </a:t>
            </a:r>
          </a:p>
          <a:p>
            <a:pPr>
              <a:buNone/>
            </a:pPr>
            <a:r>
              <a:rPr lang="ru-RU" sz="2000" b="1" dirty="0" smtClean="0"/>
              <a:t>подколенные,  дугообразная и связка </a:t>
            </a:r>
          </a:p>
          <a:p>
            <a:pPr>
              <a:buNone/>
            </a:pPr>
            <a:r>
              <a:rPr lang="ru-RU" sz="2000" b="1" dirty="0" smtClean="0"/>
              <a:t>надколенника.</a:t>
            </a: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785794"/>
            <a:ext cx="464347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Образован суставной поверхностью</a:t>
            </a:r>
          </a:p>
          <a:p>
            <a:pPr>
              <a:buNone/>
            </a:pPr>
            <a:r>
              <a:rPr lang="ru-RU" sz="1800" b="1" dirty="0" smtClean="0"/>
              <a:t>наружного мыщелка большеберцовой </a:t>
            </a:r>
          </a:p>
          <a:p>
            <a:pPr>
              <a:buNone/>
            </a:pPr>
            <a:r>
              <a:rPr lang="ru-RU" sz="1800" b="1" dirty="0" smtClean="0"/>
              <a:t>кости и головки малоберцовой кости. </a:t>
            </a:r>
          </a:p>
          <a:p>
            <a:pPr>
              <a:buNone/>
            </a:pPr>
            <a:r>
              <a:rPr lang="ru-RU" sz="1800" b="1" dirty="0" smtClean="0"/>
              <a:t>Сустав плоский с ограниченной </a:t>
            </a:r>
          </a:p>
          <a:p>
            <a:pPr>
              <a:buNone/>
            </a:pPr>
            <a:r>
              <a:rPr lang="ru-RU" sz="1800" b="1" dirty="0" smtClean="0"/>
              <a:t>подвижностью, укреплен плотной </a:t>
            </a:r>
          </a:p>
          <a:p>
            <a:pPr>
              <a:buNone/>
            </a:pPr>
            <a:r>
              <a:rPr lang="ru-RU" sz="1800" b="1" dirty="0" smtClean="0"/>
              <a:t>соединительной капсулой и короткими </a:t>
            </a:r>
          </a:p>
          <a:p>
            <a:pPr>
              <a:buNone/>
            </a:pPr>
            <a:r>
              <a:rPr lang="ru-RU" sz="1800" b="1" dirty="0" smtClean="0"/>
              <a:t>связками.  Дистальные концы костей</a:t>
            </a:r>
          </a:p>
          <a:p>
            <a:pPr>
              <a:buNone/>
            </a:pPr>
            <a:r>
              <a:rPr lang="ru-RU" sz="1800" b="1" dirty="0" smtClean="0"/>
              <a:t>голени, соединяет </a:t>
            </a:r>
            <a:r>
              <a:rPr lang="ru-RU" sz="1800" b="1" dirty="0" err="1" smtClean="0"/>
              <a:t>межберцовый</a:t>
            </a: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синдесмоз - непрерывное соединение.</a:t>
            </a:r>
            <a:endParaRPr lang="ru-RU" sz="1800" b="1" dirty="0"/>
          </a:p>
        </p:txBody>
      </p:sp>
      <p:pic>
        <p:nvPicPr>
          <p:cNvPr id="7" name="Рисунок 6" descr="http://img1.liveinternet.ru/images/attach/c/7/98/589/98589395_view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40719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Соединения костей свободной верхней конечности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457516"/>
          </a:xfrm>
        </p:spPr>
        <p:txBody>
          <a:bodyPr/>
          <a:lstStyle/>
          <a:p>
            <a:pPr algn="ctr"/>
            <a:r>
              <a:rPr lang="ru-RU" b="1" dirty="0" smtClean="0"/>
              <a:t>Голеностопный сустав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457516"/>
          </a:xfrm>
        </p:spPr>
        <p:txBody>
          <a:bodyPr/>
          <a:lstStyle/>
          <a:p>
            <a:pPr algn="ctr"/>
            <a:r>
              <a:rPr lang="ru-RU" b="1" dirty="0" smtClean="0"/>
              <a:t>Суставы стопы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857232"/>
            <a:ext cx="435771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Сложный, </a:t>
            </a:r>
            <a:r>
              <a:rPr lang="ru-RU" sz="1800" b="1" dirty="0" err="1" smtClean="0"/>
              <a:t>блоковидный</a:t>
            </a:r>
            <a:r>
              <a:rPr lang="ru-RU" sz="1800" b="1" dirty="0" smtClean="0"/>
              <a:t>, образован </a:t>
            </a:r>
          </a:p>
          <a:p>
            <a:pPr>
              <a:buNone/>
            </a:pPr>
            <a:r>
              <a:rPr lang="ru-RU" sz="1800" b="1" dirty="0" smtClean="0"/>
              <a:t>костями голени и блоком таранной</a:t>
            </a:r>
          </a:p>
          <a:p>
            <a:pPr>
              <a:buNone/>
            </a:pPr>
            <a:r>
              <a:rPr lang="ru-RU" sz="1800" b="1" dirty="0" smtClean="0"/>
              <a:t>кости.  Суставные поверхности </a:t>
            </a:r>
          </a:p>
          <a:p>
            <a:pPr>
              <a:buNone/>
            </a:pPr>
            <a:r>
              <a:rPr lang="ru-RU" sz="1800" b="1" dirty="0" smtClean="0"/>
              <a:t>медиальной и латеральной лодыжек</a:t>
            </a:r>
          </a:p>
          <a:p>
            <a:pPr>
              <a:buNone/>
            </a:pPr>
            <a:r>
              <a:rPr lang="ru-RU" sz="1800" b="1" dirty="0" smtClean="0"/>
              <a:t>охватывают с боковых сторон блок</a:t>
            </a:r>
          </a:p>
          <a:p>
            <a:pPr>
              <a:buNone/>
            </a:pPr>
            <a:r>
              <a:rPr lang="ru-RU" sz="1800" b="1" dirty="0" smtClean="0"/>
              <a:t>таранной кости. Суставная капсула</a:t>
            </a:r>
          </a:p>
          <a:p>
            <a:pPr>
              <a:buNone/>
            </a:pPr>
            <a:r>
              <a:rPr lang="ru-RU" sz="1800" b="1" dirty="0" smtClean="0"/>
              <a:t>прикрепляется по краю суставных</a:t>
            </a:r>
          </a:p>
          <a:p>
            <a:pPr>
              <a:buNone/>
            </a:pPr>
            <a:r>
              <a:rPr lang="ru-RU" sz="1800" b="1" dirty="0" smtClean="0"/>
              <a:t>поверхностей и укрепляется связками:</a:t>
            </a:r>
          </a:p>
          <a:p>
            <a:pPr>
              <a:buNone/>
            </a:pPr>
            <a:r>
              <a:rPr lang="ru-RU" sz="1800" b="1" dirty="0" smtClean="0"/>
              <a:t>медиальной, латеральными, </a:t>
            </a:r>
          </a:p>
          <a:p>
            <a:pPr>
              <a:buNone/>
            </a:pPr>
            <a:r>
              <a:rPr lang="ru-RU" sz="1800" b="1" dirty="0" smtClean="0"/>
              <a:t>поперечной, крестообразной , а также </a:t>
            </a:r>
          </a:p>
          <a:p>
            <a:pPr>
              <a:buNone/>
            </a:pPr>
            <a:r>
              <a:rPr lang="ru-RU" sz="1800" b="1" dirty="0" smtClean="0"/>
              <a:t>пяточным сухожилием. В суставе </a:t>
            </a:r>
          </a:p>
          <a:p>
            <a:pPr>
              <a:buNone/>
            </a:pPr>
            <a:r>
              <a:rPr lang="ru-RU" sz="1800" b="1" dirty="0" smtClean="0"/>
              <a:t>возможны подошвенное сгибание и </a:t>
            </a:r>
          </a:p>
          <a:p>
            <a:pPr>
              <a:buNone/>
            </a:pPr>
            <a:r>
              <a:rPr lang="ru-RU" sz="1800" b="1" dirty="0" smtClean="0"/>
              <a:t>тыльное разгибание.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857232"/>
            <a:ext cx="442915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/>
              <a:t>Таранно-пяточно-ладьевидный</a:t>
            </a:r>
            <a:r>
              <a:rPr lang="ru-RU" sz="1800" b="1" dirty="0" smtClean="0"/>
              <a:t> сустав</a:t>
            </a:r>
          </a:p>
          <a:p>
            <a:pPr>
              <a:buNone/>
            </a:pPr>
            <a:r>
              <a:rPr lang="ru-RU" sz="1800" b="1" dirty="0" smtClean="0"/>
              <a:t>образован  двумя изолированными </a:t>
            </a:r>
          </a:p>
          <a:p>
            <a:pPr>
              <a:buNone/>
            </a:pPr>
            <a:r>
              <a:rPr lang="ru-RU" sz="1800" b="1" dirty="0" smtClean="0"/>
              <a:t>суставами – </a:t>
            </a:r>
            <a:r>
              <a:rPr lang="ru-RU" sz="1800" b="1" dirty="0" err="1" smtClean="0"/>
              <a:t>подтаранным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таранно</a:t>
            </a:r>
            <a:r>
              <a:rPr lang="ru-RU" sz="1800" b="1" dirty="0" smtClean="0"/>
              <a:t>-</a:t>
            </a:r>
          </a:p>
          <a:p>
            <a:pPr>
              <a:buNone/>
            </a:pPr>
            <a:r>
              <a:rPr lang="ru-RU" sz="1800" b="1" dirty="0" smtClean="0"/>
              <a:t>ладьевидным. Сустав </a:t>
            </a:r>
          </a:p>
          <a:p>
            <a:pPr>
              <a:buNone/>
            </a:pPr>
            <a:r>
              <a:rPr lang="ru-RU" sz="1800" b="1" dirty="0" smtClean="0"/>
              <a:t>комбинированный, по форме </a:t>
            </a:r>
          </a:p>
          <a:p>
            <a:pPr>
              <a:buNone/>
            </a:pPr>
            <a:r>
              <a:rPr lang="ru-RU" sz="1800" b="1" dirty="0" smtClean="0"/>
              <a:t>шаровидный, но движения возможны </a:t>
            </a:r>
          </a:p>
          <a:p>
            <a:pPr>
              <a:buNone/>
            </a:pPr>
            <a:r>
              <a:rPr lang="ru-RU" sz="1800" b="1" dirty="0" smtClean="0"/>
              <a:t>только отведение и приведение.</a:t>
            </a:r>
            <a:endParaRPr lang="ru-RU" sz="1800" b="1" dirty="0"/>
          </a:p>
        </p:txBody>
      </p:sp>
      <p:pic>
        <p:nvPicPr>
          <p:cNvPr id="8" name="Рисунок 7" descr="http://xreferat.ru/image/55/1307958104_4.pn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ru-RU" b="1" dirty="0" smtClean="0"/>
              <a:t>Соединения костей стопы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285852" y="1142984"/>
            <a:ext cx="7647836" cy="542928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Предплюсно-плюсневые</a:t>
            </a:r>
            <a:r>
              <a:rPr lang="ru-RU" sz="2000" b="1" dirty="0" smtClean="0">
                <a:solidFill>
                  <a:srgbClr val="FF0000"/>
                </a:solidFill>
              </a:rPr>
              <a:t> суставы </a:t>
            </a:r>
            <a:r>
              <a:rPr lang="ru-RU" sz="2000" b="1" dirty="0" smtClean="0"/>
              <a:t>– плоские, движения в них минимальны. Суставы укреплены тыльными и подошвенными связками. 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Межплюсневые</a:t>
            </a:r>
            <a:r>
              <a:rPr lang="ru-RU" sz="2000" b="1" dirty="0" smtClean="0">
                <a:solidFill>
                  <a:srgbClr val="FF0000"/>
                </a:solidFill>
              </a:rPr>
              <a:t> суставы </a:t>
            </a:r>
            <a:r>
              <a:rPr lang="ru-RU" sz="2000" b="1" dirty="0" smtClean="0"/>
              <a:t>плоские, образованы обращенными друг к другу суставными поверхностями оснований плюсневых костей. Укреплены тыльными и подошвенными плюсневыми связками.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Плюснефаланговые суставы</a:t>
            </a:r>
            <a:r>
              <a:rPr lang="ru-RU" sz="2000" b="1" dirty="0" smtClean="0"/>
              <a:t> – </a:t>
            </a:r>
          </a:p>
          <a:p>
            <a:pPr>
              <a:buNone/>
            </a:pPr>
            <a:r>
              <a:rPr lang="ru-RU" sz="2000" b="1" dirty="0" smtClean="0"/>
              <a:t>     шаровидные, трехосные, образованы </a:t>
            </a:r>
          </a:p>
          <a:p>
            <a:pPr>
              <a:buNone/>
            </a:pPr>
            <a:r>
              <a:rPr lang="ru-RU" sz="2000" b="1" dirty="0" smtClean="0"/>
              <a:t>головками плюсневых костей и ямками</a:t>
            </a:r>
          </a:p>
          <a:p>
            <a:pPr>
              <a:buNone/>
            </a:pPr>
            <a:r>
              <a:rPr lang="ru-RU" sz="2000" b="1" dirty="0" smtClean="0"/>
              <a:t>оснований проксимальных фаланг. </a:t>
            </a:r>
          </a:p>
          <a:p>
            <a:pPr>
              <a:buNone/>
            </a:pPr>
            <a:r>
              <a:rPr lang="ru-RU" sz="2000" b="1" dirty="0" smtClean="0"/>
              <a:t>Движения ограничены поперечными </a:t>
            </a:r>
          </a:p>
          <a:p>
            <a:pPr>
              <a:buNone/>
            </a:pPr>
            <a:r>
              <a:rPr lang="ru-RU" sz="2000" b="1" dirty="0" smtClean="0"/>
              <a:t>межкостными связками.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Межфаланговые</a:t>
            </a:r>
            <a:r>
              <a:rPr lang="ru-RU" sz="2000" b="1" dirty="0" smtClean="0">
                <a:solidFill>
                  <a:srgbClr val="FF0000"/>
                </a:solidFill>
              </a:rPr>
              <a:t> суставы</a:t>
            </a:r>
            <a:r>
              <a:rPr lang="ru-RU" sz="2000" b="1" dirty="0" smtClean="0"/>
              <a:t> – </a:t>
            </a:r>
          </a:p>
          <a:p>
            <a:pPr>
              <a:buNone/>
            </a:pPr>
            <a:r>
              <a:rPr lang="ru-RU" sz="2000" b="1" dirty="0" err="1" smtClean="0"/>
              <a:t>блоковидные</a:t>
            </a:r>
            <a:r>
              <a:rPr lang="ru-RU" sz="2000" b="1" dirty="0" smtClean="0"/>
              <a:t>, одноосные, укреплены </a:t>
            </a:r>
          </a:p>
          <a:p>
            <a:pPr>
              <a:buNone/>
            </a:pPr>
            <a:r>
              <a:rPr lang="ru-RU" sz="2000" b="1" dirty="0" smtClean="0"/>
              <a:t>коллатеральными и подошвенными </a:t>
            </a:r>
          </a:p>
          <a:p>
            <a:pPr>
              <a:buNone/>
            </a:pPr>
            <a:r>
              <a:rPr lang="ru-RU" sz="2000" b="1" dirty="0" smtClean="0"/>
              <a:t>связками, движения – сгибание и разгибание.</a:t>
            </a:r>
          </a:p>
        </p:txBody>
      </p:sp>
      <p:pic>
        <p:nvPicPr>
          <p:cNvPr id="10" name="Рисунок 9" descr="http://www.likar.info/pictures/wiki/278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928934"/>
            <a:ext cx="2428892" cy="341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Тестовый контроль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/>
          </a:bodyPr>
          <a:lstStyle/>
          <a:p>
            <a:pPr marL="539496" indent="-457200">
              <a:buNone/>
            </a:pPr>
            <a:r>
              <a:rPr lang="ru-RU" sz="2000" b="1" dirty="0" smtClean="0"/>
              <a:t>Выберите номер правильного ответа.</a:t>
            </a:r>
          </a:p>
          <a:p>
            <a:pPr marL="539496" indent="-457200">
              <a:buNone/>
            </a:pPr>
            <a:r>
              <a:rPr lang="ru-RU" sz="2000" b="1" dirty="0" smtClean="0"/>
              <a:t>1.Непрерывные соединения с помощью плотной волокнистой</a:t>
            </a:r>
          </a:p>
          <a:p>
            <a:pPr marL="539496" indent="-457200">
              <a:buNone/>
            </a:pPr>
            <a:r>
              <a:rPr lang="ru-RU" sz="2000" b="1" dirty="0" smtClean="0"/>
              <a:t>соединительной ткани – это:</a:t>
            </a:r>
          </a:p>
          <a:p>
            <a:pPr marL="539496" indent="-457200">
              <a:buAutoNum type="arabicParenR"/>
            </a:pPr>
            <a:r>
              <a:rPr lang="ru-RU" sz="2000" b="1" dirty="0" smtClean="0"/>
              <a:t>Синхондрозы</a:t>
            </a:r>
          </a:p>
          <a:p>
            <a:pPr marL="539496" indent="-457200">
              <a:buAutoNum type="arabicParenR"/>
            </a:pPr>
            <a:r>
              <a:rPr lang="ru-RU" sz="2000" b="1" dirty="0" smtClean="0"/>
              <a:t>Синдесмозы</a:t>
            </a:r>
          </a:p>
          <a:p>
            <a:pPr marL="539496" indent="-457200">
              <a:buAutoNum type="arabicParenR"/>
            </a:pPr>
            <a:r>
              <a:rPr lang="ru-RU" sz="2000" b="1" dirty="0" smtClean="0"/>
              <a:t>Синостозы</a:t>
            </a:r>
          </a:p>
          <a:p>
            <a:pPr marL="539496" indent="-457200">
              <a:buAutoNum type="arabicParenR"/>
            </a:pPr>
            <a:r>
              <a:rPr lang="ru-RU" sz="2000" b="1" dirty="0" smtClean="0"/>
              <a:t>Симфизы</a:t>
            </a:r>
          </a:p>
          <a:p>
            <a:pPr marL="539496" indent="-457200">
              <a:buNone/>
            </a:pPr>
            <a:endParaRPr lang="ru-RU" sz="2000" b="1" dirty="0" smtClean="0"/>
          </a:p>
          <a:p>
            <a:pPr marL="539496" indent="-457200">
              <a:buNone/>
            </a:pPr>
            <a:r>
              <a:rPr lang="ru-RU" sz="2000" b="1" dirty="0" smtClean="0"/>
              <a:t>2. Непрерывные соединения с помощью костной ткани – это: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err="1" smtClean="0"/>
              <a:t>Гемиартрозы</a:t>
            </a: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Диартрозы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Синостозы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Синдесмозы</a:t>
            </a:r>
          </a:p>
          <a:p>
            <a:pPr marL="539496" indent="-457200">
              <a:buNone/>
            </a:pPr>
            <a:endParaRPr lang="ru-RU" sz="2000" b="1" dirty="0" smtClean="0"/>
          </a:p>
          <a:p>
            <a:pPr marL="539496" indent="-457200">
              <a:buNone/>
            </a:pPr>
            <a:endParaRPr lang="ru-RU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3. Связки, мембраны, швы являются разновидностями: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Синдесмозов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Синхондрозов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err="1" smtClean="0"/>
              <a:t>Гемиартрозов</a:t>
            </a: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Синостозов</a:t>
            </a:r>
          </a:p>
          <a:p>
            <a:pPr marL="539496" indent="-457200">
              <a:buNone/>
            </a:pPr>
            <a:endParaRPr lang="ru-RU" sz="2000" b="1" dirty="0" smtClean="0"/>
          </a:p>
          <a:p>
            <a:pPr marL="539496" indent="-457200">
              <a:buNone/>
            </a:pPr>
            <a:r>
              <a:rPr lang="ru-RU" sz="2000" b="1" dirty="0" smtClean="0"/>
              <a:t>4. Два анатомически изолированных сустава, действующих совместно, образуют сустав: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Простой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Сложный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Комплексный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Комбинированный</a:t>
            </a:r>
          </a:p>
          <a:p>
            <a:pPr marL="539496" indent="-457200">
              <a:buNone/>
            </a:pPr>
            <a:endParaRPr lang="ru-RU" sz="20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5. К многоосным суставам относятся: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Цилиндрические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err="1" smtClean="0"/>
              <a:t>Блоковидные</a:t>
            </a: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Шаровидные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err="1" smtClean="0"/>
              <a:t>Мыщелковые</a:t>
            </a: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endParaRPr lang="ru-RU" sz="2000" b="1" dirty="0" smtClean="0"/>
          </a:p>
          <a:p>
            <a:pPr marL="539496" indent="-457200">
              <a:buNone/>
            </a:pPr>
            <a:r>
              <a:rPr lang="ru-RU" sz="2000" b="1" dirty="0" smtClean="0"/>
              <a:t>6. Хрящевое соединение костей, при котором в центре хряща</a:t>
            </a:r>
          </a:p>
          <a:p>
            <a:pPr marL="539496" indent="-457200">
              <a:buNone/>
            </a:pPr>
            <a:r>
              <a:rPr lang="ru-RU" sz="2000" b="1" dirty="0" smtClean="0"/>
              <a:t> имеется узкая щель, называется: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Синдесмоз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Синхондроз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Симфиз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Диартроз</a:t>
            </a:r>
          </a:p>
          <a:p>
            <a:pPr marL="539496" indent="-457200">
              <a:buNone/>
            </a:pP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endParaRPr lang="ru-RU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7. Коленный сустав по форме сочленяющихся поверхностей относится к суставам: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err="1" smtClean="0"/>
              <a:t>Седловидным</a:t>
            </a: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r>
              <a:rPr lang="ru-RU" sz="2000" b="1" dirty="0" err="1" smtClean="0"/>
              <a:t>Блоковидным</a:t>
            </a: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Шаровидным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err="1" smtClean="0"/>
              <a:t>Мыщелковый</a:t>
            </a:r>
            <a:r>
              <a:rPr lang="ru-RU" sz="2000" b="1" smtClean="0"/>
              <a:t> </a:t>
            </a:r>
            <a:endParaRPr lang="ru-RU" sz="2000" b="1" dirty="0" smtClean="0"/>
          </a:p>
          <a:p>
            <a:pPr marL="539496" indent="-457200">
              <a:buNone/>
            </a:pPr>
            <a:endParaRPr lang="ru-RU" sz="2000" b="1" dirty="0" smtClean="0"/>
          </a:p>
          <a:p>
            <a:pPr marL="539496" indent="-457200">
              <a:buNone/>
            </a:pPr>
            <a:r>
              <a:rPr lang="ru-RU" sz="2000" b="1" dirty="0" smtClean="0"/>
              <a:t>8. Из вспомогательных элементов сустава в плечевом суставе</a:t>
            </a:r>
          </a:p>
          <a:p>
            <a:pPr marL="539496" indent="-457200">
              <a:buNone/>
            </a:pPr>
            <a:r>
              <a:rPr lang="ru-RU" sz="2000" b="1" dirty="0" smtClean="0"/>
              <a:t> присутствует: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Суставная губа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Суставные диски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Суставные мениски</a:t>
            </a:r>
          </a:p>
          <a:p>
            <a:pPr marL="539496" indent="-457200">
              <a:buFont typeface="+mj-lt"/>
              <a:buAutoNum type="arabicParenR"/>
            </a:pPr>
            <a:r>
              <a:rPr lang="ru-RU" sz="2000" b="1" dirty="0" smtClean="0"/>
              <a:t>Синовиальные сумки </a:t>
            </a:r>
          </a:p>
          <a:p>
            <a:pPr marL="539496" indent="-457200">
              <a:buNone/>
            </a:pP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endParaRPr lang="ru-RU" sz="2000" b="1" dirty="0" smtClean="0"/>
          </a:p>
          <a:p>
            <a:pPr marL="539496" indent="-457200">
              <a:buNone/>
            </a:pPr>
            <a:endParaRPr lang="ru-RU" sz="2000" b="1" dirty="0" smtClean="0"/>
          </a:p>
          <a:p>
            <a:pPr marL="539496" indent="-457200">
              <a:buFont typeface="+mj-lt"/>
              <a:buAutoNum type="arabicParenR"/>
            </a:pPr>
            <a:endParaRPr lang="ru-RU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Эталоны ответов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2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1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4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4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Хрящевые соединения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5007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Синхондрозы</a:t>
            </a:r>
            <a:r>
              <a:rPr lang="ru-RU" sz="2000" b="1" dirty="0" smtClean="0"/>
              <a:t> менее подвижны, но обладают большой</a:t>
            </a:r>
          </a:p>
          <a:p>
            <a:pPr>
              <a:buNone/>
            </a:pPr>
            <a:r>
              <a:rPr lang="ru-RU" sz="2000" b="1" dirty="0" smtClean="0"/>
              <a:t>прочностью и упругостью (межпозвоночные диски).</a:t>
            </a:r>
          </a:p>
          <a:p>
            <a:pPr>
              <a:buNone/>
            </a:pPr>
            <a:r>
              <a:rPr lang="ru-RU" sz="2000" b="1" dirty="0" smtClean="0"/>
              <a:t>Они выполняют рессорную функцию, </a:t>
            </a:r>
          </a:p>
          <a:p>
            <a:pPr>
              <a:buNone/>
            </a:pPr>
            <a:r>
              <a:rPr lang="ru-RU" sz="2000" b="1" dirty="0" smtClean="0"/>
              <a:t>предохраняя тело человека от резких</a:t>
            </a:r>
          </a:p>
          <a:p>
            <a:pPr>
              <a:buNone/>
            </a:pPr>
            <a:r>
              <a:rPr lang="ru-RU" sz="2000" b="1" dirty="0" smtClean="0"/>
              <a:t>толчков и сотрясений.</a:t>
            </a:r>
          </a:p>
          <a:p>
            <a:pPr>
              <a:buNone/>
            </a:pPr>
            <a:r>
              <a:rPr lang="ru-RU" sz="2000" b="1" dirty="0" smtClean="0"/>
              <a:t>Иногда хрящевые прослойки между </a:t>
            </a:r>
          </a:p>
          <a:p>
            <a:pPr>
              <a:buNone/>
            </a:pPr>
            <a:r>
              <a:rPr lang="ru-RU" sz="2000" b="1" dirty="0" smtClean="0"/>
              <a:t>костями в течении жизни замещаются</a:t>
            </a:r>
          </a:p>
          <a:p>
            <a:pPr>
              <a:buNone/>
            </a:pPr>
            <a:r>
              <a:rPr lang="ru-RU" sz="2000" b="1" dirty="0" smtClean="0"/>
              <a:t>костной тканью – </a:t>
            </a:r>
            <a:r>
              <a:rPr lang="ru-RU" sz="2000" b="1" dirty="0" smtClean="0">
                <a:solidFill>
                  <a:srgbClr val="FF0000"/>
                </a:solidFill>
              </a:rPr>
              <a:t>синостозом</a:t>
            </a:r>
            <a:r>
              <a:rPr lang="ru-RU" sz="2000" b="1" dirty="0" smtClean="0"/>
              <a:t>. Подвижность в таких </a:t>
            </a:r>
          </a:p>
          <a:p>
            <a:pPr>
              <a:buNone/>
            </a:pPr>
            <a:r>
              <a:rPr lang="ru-RU" sz="2000" b="1" dirty="0" smtClean="0"/>
              <a:t>соединениях исчезает, а прочность возрастает.</a:t>
            </a:r>
          </a:p>
          <a:p>
            <a:r>
              <a:rPr lang="ru-RU" sz="2000" b="1" dirty="0" smtClean="0"/>
              <a:t>Симфизы (</a:t>
            </a:r>
            <a:r>
              <a:rPr lang="ru-RU" sz="2000" b="1" dirty="0" err="1" smtClean="0"/>
              <a:t>полусуставы</a:t>
            </a:r>
            <a:r>
              <a:rPr lang="ru-RU" sz="2000" b="1" dirty="0" smtClean="0"/>
              <a:t>) – промежуточная </a:t>
            </a:r>
          </a:p>
          <a:p>
            <a:pPr>
              <a:buNone/>
            </a:pPr>
            <a:r>
              <a:rPr lang="ru-RU" sz="2000" b="1" dirty="0" smtClean="0"/>
              <a:t>форма между прерывными и непрерывными </a:t>
            </a:r>
          </a:p>
          <a:p>
            <a:pPr>
              <a:buNone/>
            </a:pPr>
            <a:r>
              <a:rPr lang="ru-RU" sz="2000" b="1" dirty="0" smtClean="0"/>
              <a:t>соединениями. В хрящевой прослойке симфиза</a:t>
            </a:r>
          </a:p>
          <a:p>
            <a:pPr>
              <a:buNone/>
            </a:pPr>
            <a:r>
              <a:rPr lang="ru-RU" sz="2000" b="1" dirty="0" smtClean="0"/>
              <a:t>                                 имеется полость, что увеличивает подвижность</a:t>
            </a:r>
          </a:p>
          <a:p>
            <a:pPr>
              <a:buNone/>
            </a:pPr>
            <a:r>
              <a:rPr lang="ru-RU" sz="2000" b="1" dirty="0" smtClean="0"/>
              <a:t>                                  соединения.</a:t>
            </a:r>
            <a:endParaRPr lang="ru-RU" sz="2000" b="1" dirty="0"/>
          </a:p>
        </p:txBody>
      </p:sp>
      <p:pic>
        <p:nvPicPr>
          <p:cNvPr id="4" name="Рисунок 3" descr="http://biliak.ru/image/image/medicina-31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26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omedic.com.ua/photos/atlas_anatomii_cheloveka/tazovaya_kost_os_coxae1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000504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151891482-58-7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5572140"/>
            <a:ext cx="1428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544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 smtClean="0"/>
              <a:t>Прерывные соединения (суставы)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ru-RU" sz="2000" b="1" dirty="0" smtClean="0">
                <a:solidFill>
                  <a:srgbClr val="FF0000"/>
                </a:solidFill>
              </a:rPr>
              <a:t>устав (</a:t>
            </a:r>
            <a:r>
              <a:rPr lang="en-US" sz="2000" b="1" dirty="0" err="1" smtClean="0">
                <a:solidFill>
                  <a:srgbClr val="FF0000"/>
                </a:solidFill>
              </a:rPr>
              <a:t>artikulatio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</a:rPr>
              <a:t> – подвижное соединение костей, отличающиеся большим разнообразием движений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428736"/>
            <a:ext cx="4071966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/>
              <a:t>Основные элементы сустава:</a:t>
            </a:r>
          </a:p>
          <a:p>
            <a:r>
              <a:rPr lang="ru-RU" sz="1900" b="1" dirty="0" smtClean="0"/>
              <a:t>суставные поверхности  - участки кости, покрытые суставным хрящом </a:t>
            </a:r>
          </a:p>
          <a:p>
            <a:r>
              <a:rPr lang="ru-RU" sz="1900" b="1" dirty="0" smtClean="0"/>
              <a:t>суставной хрящ предупреждает разрушение костей, обеспечивает скольжение суставных поверхностей </a:t>
            </a:r>
          </a:p>
          <a:p>
            <a:r>
              <a:rPr lang="ru-RU" sz="1900" b="1" dirty="0" smtClean="0"/>
              <a:t>суставная капсула герметично окружает суставную полость</a:t>
            </a:r>
          </a:p>
          <a:p>
            <a:r>
              <a:rPr lang="ru-RU" sz="1900" b="1" dirty="0" smtClean="0"/>
              <a:t>суставная полость – герметично закрытое пространство, ограниченное суставными поверхностями и капсулой   </a:t>
            </a:r>
          </a:p>
          <a:p>
            <a:r>
              <a:rPr lang="ru-RU" sz="1900" b="1" dirty="0" smtClean="0"/>
              <a:t> синовиальная жидкость заполняет  суставную полость, обеспечивает питание суставного хряща, уменьшает трение при движениях.</a:t>
            </a:r>
          </a:p>
          <a:p>
            <a:pPr>
              <a:buNone/>
            </a:pPr>
            <a:r>
              <a:rPr lang="ru-RU" sz="1900" b="1" dirty="0" smtClean="0"/>
              <a:t>       </a:t>
            </a:r>
            <a:endParaRPr lang="ru-RU" sz="1900" b="1" dirty="0"/>
          </a:p>
        </p:txBody>
      </p:sp>
      <p:sp>
        <p:nvSpPr>
          <p:cNvPr id="13" name="Текст 12"/>
          <p:cNvSpPr>
            <a:spLocks noGrp="1"/>
          </p:cNvSpPr>
          <p:nvPr>
            <p:ph sz="half" idx="2"/>
          </p:nvPr>
        </p:nvSpPr>
        <p:spPr>
          <a:xfrm>
            <a:off x="5072066" y="1428736"/>
            <a:ext cx="3929090" cy="5143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/>
              <a:t>Вспомогательные элементы сустава:</a:t>
            </a:r>
          </a:p>
          <a:p>
            <a:r>
              <a:rPr lang="ru-RU" sz="1800" b="1" dirty="0" smtClean="0"/>
              <a:t>внутрисуставные связки связывают суставные поверхности</a:t>
            </a:r>
          </a:p>
          <a:p>
            <a:r>
              <a:rPr lang="ru-RU" sz="1800" b="1" dirty="0" smtClean="0"/>
              <a:t>внутрисуставные хрящи, располагающиеся между суставными поверхностями (диски, мениски)</a:t>
            </a:r>
          </a:p>
          <a:p>
            <a:r>
              <a:rPr lang="ru-RU" sz="1800" b="1" dirty="0" smtClean="0"/>
              <a:t>суставная губа кольцеобразный фиброзный хрящ, дополняющий по краю суставную ямку</a:t>
            </a:r>
          </a:p>
          <a:p>
            <a:r>
              <a:rPr lang="ru-RU" sz="1800" b="1" dirty="0" smtClean="0"/>
              <a:t>синовиальные сумки – выпячивание синовиальной мембраны, уменьшают трение мышц и их сухожилий при движении</a:t>
            </a:r>
          </a:p>
          <a:p>
            <a:r>
              <a:rPr lang="ru-RU" sz="1800" b="1" dirty="0" err="1" smtClean="0"/>
              <a:t>сесамовидные</a:t>
            </a:r>
            <a:r>
              <a:rPr lang="ru-RU" sz="1800" b="1" dirty="0" smtClean="0"/>
              <a:t> кости 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Классификация суставов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071546"/>
            <a:ext cx="764783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По количеству сочленяющихся суставных поверхностей</a:t>
            </a:r>
          </a:p>
          <a:p>
            <a:pPr>
              <a:buNone/>
            </a:pPr>
            <a:r>
              <a:rPr lang="ru-RU" sz="2000" b="1" dirty="0" smtClean="0"/>
              <a:t>различают:</a:t>
            </a:r>
          </a:p>
          <a:p>
            <a:r>
              <a:rPr lang="ru-RU" sz="2000" b="1" dirty="0" smtClean="0"/>
              <a:t>Простой сустав – две суставных поверхности (плечевой)</a:t>
            </a:r>
          </a:p>
          <a:p>
            <a:r>
              <a:rPr lang="ru-RU" sz="2000" b="1" dirty="0" smtClean="0"/>
              <a:t>Сложный сустав – три и более суставных поверхностей (локтевой)</a:t>
            </a:r>
          </a:p>
          <a:p>
            <a:r>
              <a:rPr lang="ru-RU" sz="2000" b="1" dirty="0" smtClean="0"/>
              <a:t>Комплексный сустав имеет в полости диск или мениски, которые делят полость сустава на два этажа (коленный)</a:t>
            </a:r>
          </a:p>
          <a:p>
            <a:r>
              <a:rPr lang="ru-RU" sz="2000" b="1" dirty="0" smtClean="0"/>
              <a:t>Комбинированный сустав представлен двумя анатомически изолированными суставами, действующими согласованно (височно-нижнечелюстные)</a:t>
            </a:r>
          </a:p>
          <a:p>
            <a:pPr marL="539496" indent="-457200">
              <a:buFont typeface="+mj-lt"/>
              <a:buAutoNum type="arabicPeriod"/>
            </a:pPr>
            <a:endParaRPr lang="ru-RU" sz="2000" b="1" dirty="0"/>
          </a:p>
        </p:txBody>
      </p:sp>
      <p:pic>
        <p:nvPicPr>
          <p:cNvPr id="4" name="Рисунок 3" descr="http://ortopedja.ru/wp-content/uploads/2009/09/lopatka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ro373.ru/abprk/koksartroz_operaciya_13651_102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643446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odybuild.ru/img/obychno-razryv-perednej-krestoobraznoj-svjazki-voznikaet-1097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500570"/>
            <a:ext cx="3071834" cy="20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igestweb.ru/uploads/posted/id_5543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4429132"/>
            <a:ext cx="1500198" cy="12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ru-RU" b="1" dirty="0" smtClean="0"/>
              <a:t>Классификация суставов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Движения в суставах в зависимости от формы сочленяющихся </a:t>
            </a:r>
          </a:p>
          <a:p>
            <a:pPr>
              <a:buNone/>
            </a:pPr>
            <a:r>
              <a:rPr lang="ru-RU" sz="2000" b="1" dirty="0" smtClean="0"/>
              <a:t>поверхностей могут совершаться вокруг фронтальной,</a:t>
            </a:r>
          </a:p>
          <a:p>
            <a:pPr>
              <a:buNone/>
            </a:pPr>
            <a:r>
              <a:rPr lang="ru-RU" sz="2000" b="1" dirty="0" smtClean="0"/>
              <a:t>сагиттальной и вертикальной осей. Вокруг фронтальной оси </a:t>
            </a:r>
          </a:p>
          <a:p>
            <a:pPr>
              <a:buNone/>
            </a:pPr>
            <a:r>
              <a:rPr lang="ru-RU" sz="2000" b="1" dirty="0" smtClean="0"/>
              <a:t>совершается сгибание (</a:t>
            </a:r>
            <a:r>
              <a:rPr lang="en-US" sz="2000" b="1" dirty="0" err="1" smtClean="0"/>
              <a:t>flecxio</a:t>
            </a:r>
            <a:r>
              <a:rPr lang="ru-RU" sz="2000" b="1" dirty="0" smtClean="0"/>
              <a:t>) и разгибание (</a:t>
            </a:r>
            <a:r>
              <a:rPr lang="en-US" sz="2000" b="1" dirty="0" err="1" smtClean="0"/>
              <a:t>extensio</a:t>
            </a:r>
            <a:r>
              <a:rPr lang="en-US" sz="2000" b="1" dirty="0" smtClean="0"/>
              <a:t>)</a:t>
            </a:r>
            <a:r>
              <a:rPr lang="ru-RU" sz="2000" b="1" dirty="0" smtClean="0"/>
              <a:t>; </a:t>
            </a:r>
          </a:p>
          <a:p>
            <a:pPr>
              <a:buNone/>
            </a:pPr>
            <a:r>
              <a:rPr lang="ru-RU" sz="2000" b="1" dirty="0" smtClean="0"/>
              <a:t>вокруг сагиттальной оси – отведение (</a:t>
            </a:r>
            <a:r>
              <a:rPr lang="en-US" sz="2000" b="1" dirty="0" err="1" smtClean="0"/>
              <a:t>abductio</a:t>
            </a:r>
            <a:r>
              <a:rPr lang="ru-RU" sz="2000" b="1" dirty="0" smtClean="0"/>
              <a:t>) и приведение</a:t>
            </a:r>
          </a:p>
          <a:p>
            <a:pPr>
              <a:buNone/>
            </a:pPr>
            <a:r>
              <a:rPr lang="ru-RU" sz="2000" b="1" dirty="0" smtClean="0"/>
              <a:t>(</a:t>
            </a:r>
            <a:r>
              <a:rPr lang="en-US" sz="2000" b="1" dirty="0" err="1" smtClean="0"/>
              <a:t>adductio</a:t>
            </a:r>
            <a:r>
              <a:rPr lang="en-US" sz="2000" b="1" dirty="0" smtClean="0"/>
              <a:t>)</a:t>
            </a:r>
            <a:r>
              <a:rPr lang="ru-RU" sz="2000" b="1" dirty="0" smtClean="0"/>
              <a:t>; вокруг вертикальной оси – вращение (</a:t>
            </a:r>
            <a:r>
              <a:rPr lang="en-US" sz="2000" b="1" dirty="0" err="1" smtClean="0"/>
              <a:t>rotatio</a:t>
            </a:r>
            <a:r>
              <a:rPr lang="ru-RU" sz="2000" b="1" dirty="0" smtClean="0"/>
              <a:t>):</a:t>
            </a:r>
          </a:p>
          <a:p>
            <a:r>
              <a:rPr lang="ru-RU" sz="2000" b="1" dirty="0" smtClean="0"/>
              <a:t>вращение внутрь – пронация (</a:t>
            </a:r>
            <a:r>
              <a:rPr lang="en-US" sz="2000" b="1" dirty="0" err="1" smtClean="0"/>
              <a:t>rotatio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interna</a:t>
            </a:r>
            <a:r>
              <a:rPr lang="ru-RU" sz="2000" b="1" dirty="0" smtClean="0"/>
              <a:t>, </a:t>
            </a:r>
            <a:r>
              <a:rPr lang="en-US" sz="2000" b="1" dirty="0" err="1" smtClean="0"/>
              <a:t>pronatio</a:t>
            </a:r>
            <a:r>
              <a:rPr lang="en-US" sz="2000" b="1" dirty="0" smtClean="0"/>
              <a:t>)</a:t>
            </a:r>
          </a:p>
          <a:p>
            <a:r>
              <a:rPr lang="ru-RU" sz="2000" b="1" dirty="0" smtClean="0"/>
              <a:t>вращение наружу – супинация (</a:t>
            </a:r>
            <a:r>
              <a:rPr lang="en-US" sz="2000" b="1" dirty="0" err="1" smtClean="0"/>
              <a:t>rotatio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externa</a:t>
            </a:r>
            <a:r>
              <a:rPr lang="ru-RU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supinatio</a:t>
            </a:r>
            <a:r>
              <a:rPr lang="en-US" sz="2000" b="1" dirty="0" smtClean="0"/>
              <a:t>)</a:t>
            </a:r>
            <a:endParaRPr lang="ru-RU" sz="2000" b="1" dirty="0" smtClean="0"/>
          </a:p>
          <a:p>
            <a:r>
              <a:rPr lang="ru-RU" sz="2000" b="1" dirty="0" smtClean="0"/>
              <a:t>круговое вращение через все оси – (</a:t>
            </a:r>
            <a:r>
              <a:rPr lang="en-US" sz="2000" b="1" dirty="0" err="1" smtClean="0"/>
              <a:t>circumductio</a:t>
            </a:r>
            <a:r>
              <a:rPr lang="en-US" sz="2000" b="1" dirty="0" smtClean="0"/>
              <a:t>)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Различают суставы: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одноосные </a:t>
            </a:r>
            <a:r>
              <a:rPr lang="ru-RU" sz="2000" b="1" dirty="0" smtClean="0"/>
              <a:t>– суставы, в которых совершаются движения только вокруг какой-либо одной оси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двухосные </a:t>
            </a:r>
            <a:r>
              <a:rPr lang="ru-RU" sz="2000" b="1" dirty="0" smtClean="0"/>
              <a:t>– суставы, функционирующие вокруг двух осей вращения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многоосные </a:t>
            </a:r>
            <a:r>
              <a:rPr lang="ru-RU" sz="2000" b="1" dirty="0" smtClean="0"/>
              <a:t>– суставы, движения в которых осуществляется вокруг всех трех осей.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Одноосные суставы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Суставы с одной осью вращения:</a:t>
            </a:r>
          </a:p>
          <a:p>
            <a:r>
              <a:rPr lang="ru-RU" sz="2000" b="1" i="1" dirty="0" smtClean="0"/>
              <a:t>цилиндрический сустав </a:t>
            </a:r>
            <a:r>
              <a:rPr lang="ru-RU" sz="2000" b="1" dirty="0" smtClean="0"/>
              <a:t>представлен проксимальным и дистальным лучелоктевым суставами. Суставные поверхности конгруэнтны и имеют на одной кости вид выпуклой поверхности цилиндра, а на другой – вогнутой;</a:t>
            </a:r>
          </a:p>
          <a:p>
            <a:r>
              <a:rPr lang="ru-RU" sz="2000" b="1" i="1" dirty="0" err="1" smtClean="0"/>
              <a:t>блоковидный</a:t>
            </a:r>
            <a:r>
              <a:rPr lang="ru-RU" sz="2000" b="1" i="1" dirty="0" smtClean="0"/>
              <a:t> сустав </a:t>
            </a:r>
            <a:r>
              <a:rPr lang="ru-RU" sz="2000" b="1" dirty="0" smtClean="0"/>
              <a:t>представлен </a:t>
            </a:r>
            <a:r>
              <a:rPr lang="ru-RU" sz="2000" b="1" dirty="0" err="1" smtClean="0"/>
              <a:t>межфаланговыми</a:t>
            </a:r>
            <a:r>
              <a:rPr lang="ru-RU" sz="2000" b="1" dirty="0" smtClean="0"/>
              <a:t> суставами кисти. На цилиндрической поверхности одной кости имеется гребень, а на другой кости имеется борозда, соответствующая гребню. Гребень и борозда расположены перпендикулярно к оси цилиндра;</a:t>
            </a:r>
          </a:p>
          <a:p>
            <a:r>
              <a:rPr lang="ru-RU" sz="2000" b="1" i="1" dirty="0" smtClean="0"/>
              <a:t>винтообразный сустав</a:t>
            </a:r>
            <a:r>
              <a:rPr lang="ru-RU" sz="2000" b="1" dirty="0" smtClean="0"/>
              <a:t> является разновидностью </a:t>
            </a:r>
            <a:r>
              <a:rPr lang="ru-RU" sz="2000" b="1" dirty="0" err="1" smtClean="0"/>
              <a:t>блоковидного</a:t>
            </a:r>
            <a:r>
              <a:rPr lang="ru-RU" sz="2000" b="1" dirty="0" smtClean="0"/>
              <a:t>  и представлен плечелоктевым суставом. Вращение в суставе происходит не только по отношению друг к другу, но и смещение в сторону по оси цилиндра.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Двуосные суставы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Суставы с двумя осями вращения:</a:t>
            </a:r>
          </a:p>
          <a:p>
            <a:r>
              <a:rPr lang="ru-RU" sz="2000" b="1" i="1" dirty="0" smtClean="0"/>
              <a:t>эллипсовидный </a:t>
            </a:r>
            <a:r>
              <a:rPr lang="ru-RU" sz="2000" b="1" dirty="0" smtClean="0"/>
              <a:t>(лучезапястный сустав), суставные поверхности имеют форму выпуклой и вогнутой поверхности эллипса, возможны движения: сгибание, разгибание, приведение и отведение;</a:t>
            </a:r>
          </a:p>
          <a:p>
            <a:r>
              <a:rPr lang="ru-RU" sz="2000" b="1" i="1" dirty="0" err="1" smtClean="0"/>
              <a:t>седловидный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(запястно-пястный сустав большого пальца), </a:t>
            </a:r>
            <a:r>
              <a:rPr lang="ru-RU" sz="2000" b="1" dirty="0" err="1" smtClean="0"/>
              <a:t>седловидные</a:t>
            </a:r>
            <a:r>
              <a:rPr lang="ru-RU" sz="2000" b="1" dirty="0" smtClean="0"/>
              <a:t> поверхности конгруэнтны, выпуклой поверхности одной кости соответствует вогнутая поверхность другой, возможны движения: приведение, отведение и противопоставление большого пальца остальным;</a:t>
            </a:r>
          </a:p>
          <a:p>
            <a:r>
              <a:rPr lang="ru-RU" sz="2000" b="1" i="1" dirty="0" err="1" smtClean="0"/>
              <a:t>мыщелковый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(коленный сустав) по форме близок к эллипсовидному и </a:t>
            </a:r>
            <a:r>
              <a:rPr lang="ru-RU" sz="2000" b="1" dirty="0" err="1" smtClean="0"/>
              <a:t>седловидному</a:t>
            </a:r>
            <a:r>
              <a:rPr lang="ru-RU" sz="2000" b="1" dirty="0" smtClean="0"/>
              <a:t> суставам. С вогнутой поверхностью одной кости сочленяются две выпуклые головки (мыщелки) другой кости. Возможно реализовать три вида движений: сгибание, разгибание и вращение.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Многоосные суставы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Суставы с тремя осями вращения:</a:t>
            </a:r>
          </a:p>
          <a:p>
            <a:r>
              <a:rPr lang="ru-RU" sz="2000" b="1" i="1" dirty="0" smtClean="0"/>
              <a:t>Шаровидный</a:t>
            </a:r>
            <a:r>
              <a:rPr lang="ru-RU" sz="2000" b="1" dirty="0" smtClean="0"/>
              <a:t> (плечевой сустав) является самым подвижным среди всех суставов. Суставной головке плечевой кости противостоит вогнутая поверхность на лопатке, возможны движения: сгибание, разгибание, приведение, отведение, вращение, круговое движение;</a:t>
            </a:r>
          </a:p>
          <a:p>
            <a:r>
              <a:rPr lang="ru-RU" sz="2000" b="1" i="1" dirty="0" smtClean="0"/>
              <a:t>чашеобразный</a:t>
            </a:r>
            <a:r>
              <a:rPr lang="ru-RU" sz="2000" b="1" dirty="0" smtClean="0"/>
              <a:t> (тазобедренный сустав) – разновидность шаровидного. Отличается большей глубиной суставной впадины и большим соответствием суставных поверхностей, поэтому амплитуда движений в нем меньше, чем в шаровидном. Возможны движения: сгибание, разгибание, отведение, приведение, вращение, </a:t>
            </a:r>
            <a:r>
              <a:rPr lang="ru-RU" sz="2000" b="1" dirty="0" err="1" smtClean="0"/>
              <a:t>циркумдукция</a:t>
            </a:r>
            <a:r>
              <a:rPr lang="ru-RU" sz="2000" b="1" dirty="0" smtClean="0"/>
              <a:t>;</a:t>
            </a:r>
          </a:p>
          <a:p>
            <a:r>
              <a:rPr lang="ru-RU" sz="2000" b="1" i="1" dirty="0" smtClean="0"/>
              <a:t>плоский </a:t>
            </a:r>
            <a:r>
              <a:rPr lang="ru-RU" sz="2000" b="1" dirty="0" smtClean="0"/>
              <a:t>(акромиально-ключичный, запястно-пястный, крестцово-подвздошный суставы) малоподвижны, амплитуда движений незначительна. Суставные поверхности плоские по форме и небольшие по площади.</a:t>
            </a:r>
            <a:endParaRPr lang="ru-RU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1268</TotalTime>
  <Words>2229</Words>
  <Application>Microsoft Office PowerPoint</Application>
  <PresentationFormat>Экран (4:3)</PresentationFormat>
  <Paragraphs>451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Соединение костей. Суставы.</vt:lpstr>
      <vt:lpstr>Виды соединения костей</vt:lpstr>
      <vt:lpstr>Хрящевые соединения</vt:lpstr>
      <vt:lpstr>  Прерывные соединения (суставы) Cустав (artikulatio) – подвижное соединение костей, отличающиеся большим разнообразием движений </vt:lpstr>
      <vt:lpstr>Классификация суставов</vt:lpstr>
      <vt:lpstr>Классификация суставов</vt:lpstr>
      <vt:lpstr>Одноосные суставы</vt:lpstr>
      <vt:lpstr>Двуосные суставы</vt:lpstr>
      <vt:lpstr>Многоосные суставы</vt:lpstr>
      <vt:lpstr>Слайд 10</vt:lpstr>
      <vt:lpstr>Соединение костей туловища</vt:lpstr>
      <vt:lpstr>Соединения позвоночного столба</vt:lpstr>
      <vt:lpstr>Соединения позвоночного столба</vt:lpstr>
      <vt:lpstr>Соединения ребер</vt:lpstr>
      <vt:lpstr>Соединения костей пояса верхней конечности</vt:lpstr>
      <vt:lpstr>Соединения костей свободной верхней конечности</vt:lpstr>
      <vt:lpstr>Соединения костей свободной верхней конечности</vt:lpstr>
      <vt:lpstr>Соединения костей свободной верхней конечности</vt:lpstr>
      <vt:lpstr>Соединения костей нижней конечности</vt:lpstr>
      <vt:lpstr>Соединения костей свободной нижней конечности</vt:lpstr>
      <vt:lpstr>Соединения костей свободной верхней конечности</vt:lpstr>
      <vt:lpstr>Соединения костей стопы</vt:lpstr>
      <vt:lpstr>Тестовый контроль</vt:lpstr>
      <vt:lpstr> </vt:lpstr>
      <vt:lpstr>Слайд 25</vt:lpstr>
      <vt:lpstr>Слайд 26</vt:lpstr>
      <vt:lpstr>Эталоны ответов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Соединение костей. Суставы.</dc:title>
  <dc:creator>Admin</dc:creator>
  <cp:lastModifiedBy>Admin</cp:lastModifiedBy>
  <cp:revision>169</cp:revision>
  <dcterms:created xsi:type="dcterms:W3CDTF">2013-10-13T12:35:15Z</dcterms:created>
  <dcterms:modified xsi:type="dcterms:W3CDTF">2013-11-04T13:56:58Z</dcterms:modified>
</cp:coreProperties>
</file>